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469" r:id="rId2"/>
    <p:sldId id="436" r:id="rId3"/>
    <p:sldId id="479" r:id="rId4"/>
    <p:sldId id="532" r:id="rId5"/>
    <p:sldId id="477" r:id="rId6"/>
    <p:sldId id="526" r:id="rId7"/>
    <p:sldId id="443" r:id="rId8"/>
    <p:sldId id="523" r:id="rId9"/>
    <p:sldId id="419" r:id="rId10"/>
    <p:sldId id="446" r:id="rId11"/>
    <p:sldId id="503" r:id="rId12"/>
    <p:sldId id="504" r:id="rId13"/>
    <p:sldId id="502" r:id="rId14"/>
    <p:sldId id="513" r:id="rId15"/>
    <p:sldId id="511" r:id="rId16"/>
    <p:sldId id="512" r:id="rId17"/>
    <p:sldId id="297" r:id="rId18"/>
    <p:sldId id="371" r:id="rId19"/>
    <p:sldId id="359" r:id="rId20"/>
    <p:sldId id="360" r:id="rId21"/>
    <p:sldId id="370" r:id="rId22"/>
    <p:sldId id="349" r:id="rId23"/>
    <p:sldId id="350" r:id="rId24"/>
    <p:sldId id="351" r:id="rId25"/>
    <p:sldId id="352" r:id="rId26"/>
    <p:sldId id="308" r:id="rId27"/>
    <p:sldId id="460" r:id="rId28"/>
    <p:sldId id="527" r:id="rId29"/>
    <p:sldId id="473" r:id="rId30"/>
    <p:sldId id="505" r:id="rId31"/>
    <p:sldId id="474" r:id="rId32"/>
    <p:sldId id="507" r:id="rId33"/>
    <p:sldId id="508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521" r:id="rId42"/>
    <p:sldId id="522" r:id="rId43"/>
    <p:sldId id="472" r:id="rId44"/>
    <p:sldId id="476" r:id="rId45"/>
    <p:sldId id="528" r:id="rId46"/>
    <p:sldId id="353" r:id="rId47"/>
    <p:sldId id="358" r:id="rId48"/>
    <p:sldId id="264" r:id="rId49"/>
    <p:sldId id="266" r:id="rId50"/>
    <p:sldId id="268" r:id="rId51"/>
    <p:sldId id="366" r:id="rId52"/>
    <p:sldId id="367" r:id="rId53"/>
    <p:sldId id="369" r:id="rId54"/>
    <p:sldId id="365" r:id="rId55"/>
    <p:sldId id="372" r:id="rId56"/>
    <p:sldId id="411" r:id="rId57"/>
    <p:sldId id="362" r:id="rId58"/>
    <p:sldId id="361" r:id="rId59"/>
    <p:sldId id="363" r:id="rId60"/>
    <p:sldId id="282" r:id="rId61"/>
    <p:sldId id="380" r:id="rId62"/>
    <p:sldId id="412" r:id="rId63"/>
    <p:sldId id="390" r:id="rId64"/>
    <p:sldId id="391" r:id="rId65"/>
    <p:sldId id="413" r:id="rId66"/>
    <p:sldId id="414" r:id="rId67"/>
    <p:sldId id="392" r:id="rId68"/>
    <p:sldId id="393" r:id="rId69"/>
    <p:sldId id="462" r:id="rId70"/>
    <p:sldId id="461" r:id="rId71"/>
    <p:sldId id="394" r:id="rId72"/>
    <p:sldId id="395" r:id="rId73"/>
    <p:sldId id="463" r:id="rId74"/>
    <p:sldId id="464" r:id="rId75"/>
    <p:sldId id="379" r:id="rId76"/>
    <p:sldId id="397" r:id="rId77"/>
    <p:sldId id="465" r:id="rId78"/>
    <p:sldId id="466" r:id="rId79"/>
    <p:sldId id="298" r:id="rId80"/>
    <p:sldId id="299" r:id="rId81"/>
    <p:sldId id="398" r:id="rId82"/>
    <p:sldId id="300" r:id="rId83"/>
    <p:sldId id="529" r:id="rId84"/>
    <p:sldId id="525" r:id="rId85"/>
    <p:sldId id="478" r:id="rId86"/>
    <p:sldId id="484" r:id="rId87"/>
    <p:sldId id="485" r:id="rId88"/>
    <p:sldId id="492" r:id="rId89"/>
    <p:sldId id="486" r:id="rId90"/>
    <p:sldId id="488" r:id="rId91"/>
    <p:sldId id="493" r:id="rId92"/>
    <p:sldId id="489" r:id="rId93"/>
    <p:sldId id="494" r:id="rId94"/>
    <p:sldId id="490" r:id="rId95"/>
    <p:sldId id="491" r:id="rId96"/>
    <p:sldId id="483" r:id="rId97"/>
    <p:sldId id="530" r:id="rId98"/>
    <p:sldId id="481" r:id="rId99"/>
    <p:sldId id="467" r:id="rId100"/>
    <p:sldId id="468" r:id="rId101"/>
    <p:sldId id="531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금나연" initials="금" lastIdx="1" clrIdx="0">
    <p:extLst>
      <p:ext uri="{19B8F6BF-5375-455C-9EA6-DF929625EA0E}">
        <p15:presenceInfo xmlns:p15="http://schemas.microsoft.com/office/powerpoint/2012/main" userId="금나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84C"/>
    <a:srgbClr val="D9E8F3"/>
    <a:srgbClr val="EDF4F9"/>
    <a:srgbClr val="56D7B6"/>
    <a:srgbClr val="FFFFFF"/>
    <a:srgbClr val="70AD47"/>
    <a:srgbClr val="9C5BCD"/>
    <a:srgbClr val="ECECEC"/>
    <a:srgbClr val="CB8473"/>
    <a:srgbClr val="E6C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7" autoAdjust="0"/>
    <p:restoredTop sz="96353" autoAdjust="0"/>
  </p:normalViewPr>
  <p:slideViewPr>
    <p:cSldViewPr snapToGrid="0">
      <p:cViewPr varScale="1">
        <p:scale>
          <a:sx n="58" d="100"/>
          <a:sy n="58" d="100"/>
        </p:scale>
        <p:origin x="10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A251FC1B-68E4-4342-ADD2-B45DFEC4CBB9}" type="datetimeFigureOut">
              <a:rPr lang="ko-KR" altLang="en-US" smtClean="0"/>
              <a:pPr/>
              <a:t>2021-10-29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85613EB7-7BB1-4405-A694-C3B0D60358D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28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384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72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606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08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999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943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83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18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758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3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22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828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8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03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00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20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573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19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78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82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784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69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549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408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858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09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32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69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30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280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389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43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57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85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03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7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84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5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13EB7-7BB1-4405-A694-C3B0D60358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7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A858B75-21C6-4522-8DB0-187CCCEE2294}"/>
              </a:ext>
            </a:extLst>
          </p:cNvPr>
          <p:cNvSpPr/>
          <p:nvPr userDrawn="1"/>
        </p:nvSpPr>
        <p:spPr>
          <a:xfrm>
            <a:off x="1" y="1"/>
            <a:ext cx="12191999" cy="949124"/>
          </a:xfrm>
          <a:prstGeom prst="rect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77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99EAF-F9A6-4853-B6DC-B3A997CB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69F72F-48F9-472A-BCCC-9DFDDA782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6AFC90-8229-4753-8C87-F62A9629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E208CA-B403-40B0-8A0C-25D68C66B535}" type="datetimeFigureOut">
              <a:rPr lang="ko-KR" altLang="en-US" smtClean="0"/>
              <a:pPr/>
              <a:t>2021-10-29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CF0AAC-63C2-4F9E-8C9F-6D32DD7DA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94AF7-ADD5-4930-8DA9-4D650913C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2C264B4-9CB3-4CF9-A2E9-4CA7934B78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30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A9D3D8-59D7-4083-B083-E8004E1C5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02486D-54F5-4095-9F8C-014184553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D881A-952D-421E-BADE-16CF414D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E208CA-B403-40B0-8A0C-25D68C66B535}" type="datetimeFigureOut">
              <a:rPr lang="ko-KR" altLang="en-US" smtClean="0"/>
              <a:pPr/>
              <a:t>2021-10-29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5F477-3B79-4ECC-87C9-1C406B82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C8A16-1647-4435-8C2A-85BFFC4D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2C264B4-9CB3-4CF9-A2E9-4CA7934B78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50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A539AA0-C63E-447C-9062-F09F80090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1"/>
          <a:stretch/>
        </p:blipFill>
        <p:spPr>
          <a:xfrm>
            <a:off x="0" y="450446"/>
            <a:ext cx="12192000" cy="640755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57C73-116B-49AB-887E-EA44B921EDD9}"/>
              </a:ext>
            </a:extLst>
          </p:cNvPr>
          <p:cNvSpPr/>
          <p:nvPr userDrawn="1"/>
        </p:nvSpPr>
        <p:spPr>
          <a:xfrm>
            <a:off x="376521" y="827595"/>
            <a:ext cx="11438957" cy="56532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177800" dir="2700000" sx="101000" sy="101000" algn="tl" rotWithShape="0">
              <a:schemeClr val="bg2">
                <a:lumMod val="25000"/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08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99394FD-C206-4371-9FF3-0EFAA1A7F4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9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AA987-95D2-4413-A59D-95095F3C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436545-351C-44F3-BFC0-4FDBDD9F5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6C548A-078B-47BE-B2DB-36159D17C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FD4999-A06E-47DE-B4B5-86C27D29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E208CA-B403-40B0-8A0C-25D68C66B535}" type="datetimeFigureOut">
              <a:rPr lang="ko-KR" altLang="en-US" smtClean="0"/>
              <a:pPr/>
              <a:t>2021-10-29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1E55C6-55E7-417C-BAAD-931C6830A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884051-1DD7-460B-9D69-E5C01902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2C264B4-9CB3-4CF9-A2E9-4CA7934B78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18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D5894-69F9-4CD5-A796-8B041C7A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F58F63-0B66-4541-AB2B-DE0149908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17431E-6CC0-484A-BA01-0AFA1F3F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587441-0F5C-47F0-97A2-C1B58A956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CEC7DF-02A6-4416-BE4D-C7806096D5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0838AC-EC4C-40BE-ACB3-4C52CA17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E208CA-B403-40B0-8A0C-25D68C66B535}" type="datetimeFigureOut">
              <a:rPr lang="ko-KR" altLang="en-US" smtClean="0"/>
              <a:pPr/>
              <a:t>2021-10-29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DFC90B-528E-4D83-BBC0-E98D4C5C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362722-A3ED-4938-9529-315B91DB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2C264B4-9CB3-4CF9-A2E9-4CA7934B78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57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5B8CD-E458-47C9-8C2E-A1E2F080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7B31C8-53CB-4DAD-AE33-0C220686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E208CA-B403-40B0-8A0C-25D68C66B535}" type="datetimeFigureOut">
              <a:rPr lang="ko-KR" altLang="en-US" smtClean="0"/>
              <a:pPr/>
              <a:t>2021-10-29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E303C9-881A-417F-BE91-CDA6BB30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F70E9A-17B1-444D-A6AE-C139081E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2C264B4-9CB3-4CF9-A2E9-4CA7934B78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45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E51272-9271-4401-97F4-0C78B731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E208CA-B403-40B0-8A0C-25D68C66B535}" type="datetimeFigureOut">
              <a:rPr lang="ko-KR" altLang="en-US" smtClean="0"/>
              <a:pPr/>
              <a:t>2021-10-29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6F96B6-2B3B-40E6-B0D4-AF64CCE1A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8E799-4579-44C0-9F18-9BC21703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2C264B4-9CB3-4CF9-A2E9-4CA7934B78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98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1A686-38BA-4B90-82A9-5B5747E9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B0235-887C-41EC-9603-C75A3795D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2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B030C7-06ED-45E8-9038-55A58CD28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63D9B5-BFC2-4825-A9CA-92600F87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E208CA-B403-40B0-8A0C-25D68C66B535}" type="datetimeFigureOut">
              <a:rPr lang="ko-KR" altLang="en-US" smtClean="0"/>
              <a:pPr/>
              <a:t>2021-10-29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A84FBA-A21F-439A-AE69-18389DCD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1B4A28-A93E-4C4F-AA5B-301D2475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2C264B4-9CB3-4CF9-A2E9-4CA7934B78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BE561-AA80-4931-ACF7-F148A935A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442CEB-E01C-461D-8E08-42FB505A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4B0C6D-D54F-447E-BD72-D089FD6F4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C396C-0DC0-49AF-A746-6989A843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E208CA-B403-40B0-8A0C-25D68C66B535}" type="datetimeFigureOut">
              <a:rPr lang="ko-KR" altLang="en-US" smtClean="0"/>
              <a:pPr/>
              <a:t>2021-10-29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943798-052F-4194-AA17-E899E12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9A9CD1-1F94-4BA1-9B35-6619D4F4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2C264B4-9CB3-4CF9-A2E9-4CA7934B78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09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16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67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10" Type="http://schemas.openxmlformats.org/officeDocument/2006/relationships/image" Target="../media/image222.png"/><Relationship Id="rId4" Type="http://schemas.openxmlformats.org/officeDocument/2006/relationships/image" Target="../media/image234.png"/><Relationship Id="rId9" Type="http://schemas.openxmlformats.org/officeDocument/2006/relationships/image" Target="../media/image20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1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69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05.png"/><Relationship Id="rId7" Type="http://schemas.openxmlformats.org/officeDocument/2006/relationships/image" Target="../media/image29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11.png"/><Relationship Id="rId7" Type="http://schemas.openxmlformats.org/officeDocument/2006/relationships/image" Target="../media/image1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38.png"/><Relationship Id="rId4" Type="http://schemas.openxmlformats.org/officeDocument/2006/relationships/image" Target="../media/image312.png"/><Relationship Id="rId9" Type="http://schemas.openxmlformats.org/officeDocument/2006/relationships/image" Target="../media/image31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10" Type="http://schemas.openxmlformats.org/officeDocument/2006/relationships/image" Target="../media/image179.png"/><Relationship Id="rId4" Type="http://schemas.openxmlformats.org/officeDocument/2006/relationships/image" Target="../media/image340.png"/><Relationship Id="rId9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5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2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3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10" Type="http://schemas.openxmlformats.org/officeDocument/2006/relationships/image" Target="../media/image364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9.png"/><Relationship Id="rId4" Type="http://schemas.openxmlformats.org/officeDocument/2006/relationships/image" Target="../media/image2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9.png"/><Relationship Id="rId4" Type="http://schemas.openxmlformats.org/officeDocument/2006/relationships/image" Target="../media/image23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9.png"/><Relationship Id="rId4" Type="http://schemas.openxmlformats.org/officeDocument/2006/relationships/image" Target="../media/image2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png"/><Relationship Id="rId4" Type="http://schemas.openxmlformats.org/officeDocument/2006/relationships/image" Target="../media/image37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356.png"/><Relationship Id="rId7" Type="http://schemas.openxmlformats.org/officeDocument/2006/relationships/image" Target="../media/image185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378.png"/><Relationship Id="rId4" Type="http://schemas.openxmlformats.org/officeDocument/2006/relationships/image" Target="../media/image376.png"/><Relationship Id="rId9" Type="http://schemas.openxmlformats.org/officeDocument/2006/relationships/image" Target="../media/image1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308.png"/><Relationship Id="rId3" Type="http://schemas.openxmlformats.org/officeDocument/2006/relationships/image" Target="../media/image284.png"/><Relationship Id="rId7" Type="http://schemas.openxmlformats.org/officeDocument/2006/relationships/image" Target="../media/image241.png"/><Relationship Id="rId12" Type="http://schemas.openxmlformats.org/officeDocument/2006/relationships/image" Target="../media/image379.png"/><Relationship Id="rId17" Type="http://schemas.openxmlformats.org/officeDocument/2006/relationships/image" Target="../media/image332.png"/><Relationship Id="rId2" Type="http://schemas.openxmlformats.org/officeDocument/2006/relationships/image" Target="../media/image233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6.png"/><Relationship Id="rId5" Type="http://schemas.openxmlformats.org/officeDocument/2006/relationships/image" Target="../media/image274.png"/><Relationship Id="rId15" Type="http://schemas.openxmlformats.org/officeDocument/2006/relationships/image" Target="../media/image335.png"/><Relationship Id="rId10" Type="http://schemas.openxmlformats.org/officeDocument/2006/relationships/image" Target="../media/image235.png"/><Relationship Id="rId4" Type="http://schemas.openxmlformats.org/officeDocument/2006/relationships/image" Target="../media/image273.png"/><Relationship Id="rId9" Type="http://schemas.openxmlformats.org/officeDocument/2006/relationships/image" Target="../media/image246.png"/><Relationship Id="rId14" Type="http://schemas.openxmlformats.org/officeDocument/2006/relationships/image" Target="../media/image30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18" Type="http://schemas.openxmlformats.org/officeDocument/2006/relationships/image" Target="../media/image322.png"/><Relationship Id="rId3" Type="http://schemas.openxmlformats.org/officeDocument/2006/relationships/image" Target="../media/image235.png"/><Relationship Id="rId21" Type="http://schemas.openxmlformats.org/officeDocument/2006/relationships/image" Target="../media/image395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17" Type="http://schemas.openxmlformats.org/officeDocument/2006/relationships/image" Target="../media/image326.png"/><Relationship Id="rId2" Type="http://schemas.openxmlformats.org/officeDocument/2006/relationships/image" Target="../media/image233.png"/><Relationship Id="rId16" Type="http://schemas.openxmlformats.org/officeDocument/2006/relationships/image" Target="../media/image392.png"/><Relationship Id="rId20" Type="http://schemas.openxmlformats.org/officeDocument/2006/relationships/image" Target="../media/image3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389.png"/><Relationship Id="rId5" Type="http://schemas.openxmlformats.org/officeDocument/2006/relationships/image" Target="../media/image234.png"/><Relationship Id="rId15" Type="http://schemas.openxmlformats.org/officeDocument/2006/relationships/image" Target="../media/image297.png"/><Relationship Id="rId10" Type="http://schemas.openxmlformats.org/officeDocument/2006/relationships/image" Target="../media/image388.png"/><Relationship Id="rId19" Type="http://schemas.openxmlformats.org/officeDocument/2006/relationships/image" Target="../media/image393.png"/><Relationship Id="rId4" Type="http://schemas.openxmlformats.org/officeDocument/2006/relationships/image" Target="../media/image236.png"/><Relationship Id="rId9" Type="http://schemas.openxmlformats.org/officeDocument/2006/relationships/image" Target="../media/image387.png"/><Relationship Id="rId14" Type="http://schemas.openxmlformats.org/officeDocument/2006/relationships/image" Target="../media/image295.png"/><Relationship Id="rId22" Type="http://schemas.openxmlformats.org/officeDocument/2006/relationships/image" Target="../media/image3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D7925-C0F9-40C1-8281-C74FA2F612FC}"/>
              </a:ext>
            </a:extLst>
          </p:cNvPr>
          <p:cNvSpPr txBox="1">
            <a:spLocks/>
          </p:cNvSpPr>
          <p:nvPr/>
        </p:nvSpPr>
        <p:spPr>
          <a:xfrm>
            <a:off x="1524000" y="1358224"/>
            <a:ext cx="9144000" cy="11123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수원시 격자 단위 공간 분석을 통한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00000"/>
              </a:lnSpc>
            </a:pPr>
            <a:endParaRPr lang="en-US" altLang="ko-KR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新 치안관리 단위 제시 및 특성 분석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263E056-1106-4B3C-BF87-C8A884B10B07}"/>
              </a:ext>
            </a:extLst>
          </p:cNvPr>
          <p:cNvSpPr txBox="1">
            <a:spLocks/>
          </p:cNvSpPr>
          <p:nvPr/>
        </p:nvSpPr>
        <p:spPr>
          <a:xfrm>
            <a:off x="1524000" y="2810940"/>
            <a:ext cx="9144000" cy="703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개시도 간의 치안 특성 비교를 포함한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38419C0-8057-4877-9337-35E6CC1CBFB7}"/>
              </a:ext>
            </a:extLst>
          </p:cNvPr>
          <p:cNvSpPr txBox="1">
            <a:spLocks/>
          </p:cNvSpPr>
          <p:nvPr/>
        </p:nvSpPr>
        <p:spPr>
          <a:xfrm>
            <a:off x="5168096" y="3555776"/>
            <a:ext cx="1855808" cy="703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ASK</a:t>
            </a:r>
            <a:endParaRPr lang="ko-KR" altLang="en-US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411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B4D5EE-EA1F-48AE-8985-C7272D340F17}"/>
              </a:ext>
            </a:extLst>
          </p:cNvPr>
          <p:cNvSpPr/>
          <p:nvPr/>
        </p:nvSpPr>
        <p:spPr>
          <a:xfrm>
            <a:off x="5497447" y="1056660"/>
            <a:ext cx="6386061" cy="13692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25AA751-E2A1-44DA-9D8A-553ED040664A}"/>
              </a:ext>
            </a:extLst>
          </p:cNvPr>
          <p:cNvSpPr txBox="1">
            <a:spLocks/>
          </p:cNvSpPr>
          <p:nvPr/>
        </p:nvSpPr>
        <p:spPr>
          <a:xfrm>
            <a:off x="5681817" y="1834788"/>
            <a:ext cx="6397625" cy="563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독립변수는 선행연구들을 토대로 구축하였으며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크게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인구요인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가로환경요인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용도지역요인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구분한다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i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박준범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남궁미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고령 보행자 교통사고에 영향을 미치는 환경요인에 관한 연구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 (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  <a:endParaRPr lang="ko-KR" altLang="en-US" sz="12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3C097D-3CE9-48F7-9D06-3B0DBD118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1" r="1310"/>
          <a:stretch/>
        </p:blipFill>
        <p:spPr>
          <a:xfrm>
            <a:off x="245744" y="1883776"/>
            <a:ext cx="2178875" cy="232494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8A9637E-BE18-49AE-91BA-D24C85B18E0C}"/>
              </a:ext>
            </a:extLst>
          </p:cNvPr>
          <p:cNvGrpSpPr/>
          <p:nvPr/>
        </p:nvGrpSpPr>
        <p:grpSpPr>
          <a:xfrm>
            <a:off x="2775705" y="1826162"/>
            <a:ext cx="2491676" cy="2477246"/>
            <a:chOff x="2637566" y="1768812"/>
            <a:chExt cx="2339482" cy="232593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A53658-70AB-4115-8C6B-3DA5BB5D9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566" y="1768812"/>
              <a:ext cx="2339482" cy="232593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D1AE29-DB68-4442-9B00-9CCB2840EC85}"/>
                </a:ext>
              </a:extLst>
            </p:cNvPr>
            <p:cNvSpPr/>
            <p:nvPr/>
          </p:nvSpPr>
          <p:spPr>
            <a:xfrm>
              <a:off x="3565187" y="3362103"/>
              <a:ext cx="1411861" cy="195392"/>
            </a:xfrm>
            <a:prstGeom prst="rect">
              <a:avLst/>
            </a:prstGeom>
            <a:noFill/>
            <a:ln w="19050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87AA893-AFD4-448D-95E0-24C1A6C79603}"/>
              </a:ext>
            </a:extLst>
          </p:cNvPr>
          <p:cNvSpPr/>
          <p:nvPr/>
        </p:nvSpPr>
        <p:spPr>
          <a:xfrm>
            <a:off x="5487957" y="3022499"/>
            <a:ext cx="387467" cy="271526"/>
          </a:xfrm>
          <a:prstGeom prst="rightArrow">
            <a:avLst/>
          </a:prstGeom>
          <a:solidFill>
            <a:srgbClr val="56D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B39B68-91F7-4576-B4FD-78384A933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38" y="4465185"/>
            <a:ext cx="7999387" cy="179232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307E2E7-370A-47A1-A9F2-95DBE70B1E64}"/>
              </a:ext>
            </a:extLst>
          </p:cNvPr>
          <p:cNvGrpSpPr/>
          <p:nvPr/>
        </p:nvGrpSpPr>
        <p:grpSpPr>
          <a:xfrm>
            <a:off x="6096000" y="2492957"/>
            <a:ext cx="4971490" cy="1288644"/>
            <a:chOff x="6096000" y="2605644"/>
            <a:chExt cx="4971490" cy="12886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C708A17-81FC-4245-A6AA-073BBAA7B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2605644"/>
              <a:ext cx="4971490" cy="128864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F73709-509B-4C02-AC2B-64BDA261B6A3}"/>
                </a:ext>
              </a:extLst>
            </p:cNvPr>
            <p:cNvSpPr/>
            <p:nvPr/>
          </p:nvSpPr>
          <p:spPr>
            <a:xfrm>
              <a:off x="6905167" y="2605644"/>
              <a:ext cx="1619708" cy="1288643"/>
            </a:xfrm>
            <a:prstGeom prst="rect">
              <a:avLst/>
            </a:prstGeom>
            <a:noFill/>
            <a:ln w="19050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부제목 2">
            <a:extLst>
              <a:ext uri="{FF2B5EF4-FFF2-40B4-BE49-F238E27FC236}">
                <a16:creationId xmlns:a16="http://schemas.microsoft.com/office/drawing/2014/main" id="{41CDD350-BD39-4776-85D2-E616F2053A25}"/>
              </a:ext>
            </a:extLst>
          </p:cNvPr>
          <p:cNvSpPr txBox="1">
            <a:spLocks/>
          </p:cNvSpPr>
          <p:nvPr/>
        </p:nvSpPr>
        <p:spPr>
          <a:xfrm>
            <a:off x="6143625" y="3862489"/>
            <a:ext cx="4911726" cy="535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 요인 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어린이보호구역과 노인보호구역 데이터 대신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사고다발지역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Polygon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이용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 공간적 특성을 해석한다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2F8A8ED2-0EA4-4770-9842-AE92332447C6}"/>
              </a:ext>
            </a:extLst>
          </p:cNvPr>
          <p:cNvSpPr txBox="1">
            <a:spLocks/>
          </p:cNvSpPr>
          <p:nvPr/>
        </p:nvSpPr>
        <p:spPr>
          <a:xfrm>
            <a:off x="277031" y="6257514"/>
            <a:ext cx="11637937" cy="535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선행연구에 유동인구가 교통사고 발생에 주된 요인으로 분석돼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 데이터를 추가해 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최종적으로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설명하기 위한 독립변수를 구축한다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E4C4A8-FC0E-4B57-AAF7-D1BB416D3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785" y="4486688"/>
            <a:ext cx="3935941" cy="1562400"/>
          </a:xfrm>
          <a:prstGeom prst="rect">
            <a:avLst/>
          </a:prstGeom>
        </p:spPr>
      </p:pic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EC24A11E-812F-4CD8-99BF-940C624A3002}"/>
              </a:ext>
            </a:extLst>
          </p:cNvPr>
          <p:cNvSpPr/>
          <p:nvPr/>
        </p:nvSpPr>
        <p:spPr>
          <a:xfrm>
            <a:off x="2474170" y="2844991"/>
            <a:ext cx="233680" cy="232807"/>
          </a:xfrm>
          <a:prstGeom prst="mathPlus">
            <a:avLst/>
          </a:prstGeom>
          <a:solidFill>
            <a:srgbClr val="56D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6ED35E-4F09-4A4B-A3CE-DF1CEB0CC166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FF2819F3-EBE7-4964-8AA8-833C2BE488F6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8AD02C20-5A72-4DFA-91D2-02B6A420B9B7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FDBDEEA2-DB8D-4B00-88BF-F61845882AAD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946C1FD-FE49-4C8E-8E30-59AC39FA7B42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501B56D-88D8-4FE3-9230-2988C4C03D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10CF15D-4567-4148-B3EE-BC438CF41641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F79654B3-61F6-4080-9E82-EA8AEF847160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5" name="부제목 2">
            <a:extLst>
              <a:ext uri="{FF2B5EF4-FFF2-40B4-BE49-F238E27FC236}">
                <a16:creationId xmlns:a16="http://schemas.microsoft.com/office/drawing/2014/main" id="{25C77B3E-2CDB-42C0-A4E8-29D7F7CFE7B8}"/>
              </a:ext>
            </a:extLst>
          </p:cNvPr>
          <p:cNvSpPr txBox="1">
            <a:spLocks/>
          </p:cNvSpPr>
          <p:nvPr/>
        </p:nvSpPr>
        <p:spPr>
          <a:xfrm>
            <a:off x="135598" y="1183412"/>
            <a:ext cx="2356633" cy="642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 설명변수 구축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F3A02F-46E8-46BF-BDF5-E3022865A7AC}"/>
              </a:ext>
            </a:extLst>
          </p:cNvPr>
          <p:cNvSpPr txBox="1"/>
          <p:nvPr/>
        </p:nvSpPr>
        <p:spPr>
          <a:xfrm>
            <a:off x="5701812" y="1170032"/>
            <a:ext cx="58982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독립변수의 경우 인구요인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가로환경요인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가로구조 요인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용도지역 요인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토지이용 요인 크게 다섯 가지로 구분하여 구축한다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1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서지민</a:t>
            </a:r>
            <a:r>
              <a:rPr lang="en-US" altLang="ko-KR" sz="11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i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이수기</a:t>
            </a:r>
            <a:r>
              <a:rPr lang="ko-KR" altLang="en-US" sz="11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1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보행자 교통사고에 영향을 미치는 물리적 환경요인에 관한 연구 </a:t>
            </a:r>
            <a:r>
              <a:rPr lang="en-US" altLang="ko-KR" sz="11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</a:t>
            </a:r>
            <a:r>
              <a:rPr lang="en-US" altLang="ko-KR" sz="11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endParaRPr lang="ko-KR" altLang="en-US" sz="11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부제목 2">
            <a:extLst>
              <a:ext uri="{FF2B5EF4-FFF2-40B4-BE49-F238E27FC236}">
                <a16:creationId xmlns:a16="http://schemas.microsoft.com/office/drawing/2014/main" id="{3ABEA35C-4CC2-474C-8C44-F51361E1C37A}"/>
              </a:ext>
            </a:extLst>
          </p:cNvPr>
          <p:cNvSpPr txBox="1">
            <a:spLocks/>
          </p:cNvSpPr>
          <p:nvPr/>
        </p:nvSpPr>
        <p:spPr>
          <a:xfrm>
            <a:off x="147965" y="1535327"/>
            <a:ext cx="2559885" cy="277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참고문헌을 통해 설명변수 구축</a:t>
            </a:r>
          </a:p>
        </p:txBody>
      </p:sp>
    </p:spTree>
    <p:extLst>
      <p:ext uri="{BB962C8B-B14F-4D97-AF65-F5344CB8AC3E}">
        <p14:creationId xmlns:p14="http://schemas.microsoft.com/office/powerpoint/2010/main" val="37879747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6E5DD9-6DBC-469A-AD20-5B1BF524ACD3}"/>
              </a:ext>
            </a:extLst>
          </p:cNvPr>
          <p:cNvSpPr txBox="1"/>
          <p:nvPr/>
        </p:nvSpPr>
        <p:spPr>
          <a:xfrm>
            <a:off x="293558" y="2282518"/>
            <a:ext cx="1192645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“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수원남부경찰서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인계동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치안 강화 위해 민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·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관이 함께하는 다양한 치안 프로그램 추진 중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”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(2020.11.02) - http://www.joongboo.com/news/articleView.html?idxno=363453502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수원서부서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고등동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일대 치안 그물망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··· "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여성과 아동 안전 확보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“ (2020.10.26) - https://www.kgnews.co.kr/news/article.html?no=609411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인천시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인공지능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(AI)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분석 활용해 ‘밤길 안전’ 강화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(2021.04.22) - http://www.incheontoday.com/news/articleView.html?idxno=207927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9957A0-5D87-4EEF-8E50-DD252ED17956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0D6B59A7-9D86-4263-BDB9-D8DDF700C624}"/>
                </a:ext>
              </a:extLst>
            </p:cNvPr>
            <p:cNvSpPr/>
            <p:nvPr/>
          </p:nvSpPr>
          <p:spPr>
            <a:xfrm>
              <a:off x="208827" y="319712"/>
              <a:ext cx="3302933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  <a:cs typeface="Open Sans" panose="020B0606030504020204" pitchFamily="34" charset="0"/>
                </a:rPr>
                <a:t>06. </a:t>
              </a:r>
              <a:r>
                <a:rPr lang="ko-KR" altLang="en-US" sz="2800" dirty="0">
                  <a:solidFill>
                    <a:schemeClr val="bg1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  <a:cs typeface="Open Sans" panose="020B0606030504020204" pitchFamily="34" charset="0"/>
                </a:rPr>
                <a:t>참고문헌</a:t>
              </a:r>
              <a:endPara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endParaRP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EC8747D5-B67C-4535-9968-BEF420821768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0E459C-DEB2-41F9-8ED9-1B310BD7A1A9}"/>
              </a:ext>
            </a:extLst>
          </p:cNvPr>
          <p:cNvSpPr txBox="1"/>
          <p:nvPr/>
        </p:nvSpPr>
        <p:spPr>
          <a:xfrm>
            <a:off x="293557" y="1189897"/>
            <a:ext cx="1151051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박준범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남궁미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고령 보행자 교통사고에 영향을 미치는 환경요인에 관한 연구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: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부산광역시를 중심으로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한국지리학회지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8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2019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서지민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이수기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.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서울시 보행자 교통사고에 영향을 미치는 물리적 환경요인에 관한 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대한국토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도시계획학회지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51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2016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김동현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박진아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(2018),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시공간패턴분석기법을 이용한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젠트리피케이션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발생지역의 상업용도 확산지역 도출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Journal of Korea Planning Association Vol.53, No.7, </a:t>
            </a:r>
          </a:p>
        </p:txBody>
      </p:sp>
    </p:spTree>
    <p:extLst>
      <p:ext uri="{BB962C8B-B14F-4D97-AF65-F5344CB8AC3E}">
        <p14:creationId xmlns:p14="http://schemas.microsoft.com/office/powerpoint/2010/main" val="36285318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D7925-C0F9-40C1-8281-C74FA2F612FC}"/>
              </a:ext>
            </a:extLst>
          </p:cNvPr>
          <p:cNvSpPr txBox="1">
            <a:spLocks/>
          </p:cNvSpPr>
          <p:nvPr/>
        </p:nvSpPr>
        <p:spPr>
          <a:xfrm>
            <a:off x="1524000" y="2710169"/>
            <a:ext cx="9144000" cy="11123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7968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7">
            <a:extLst>
              <a:ext uri="{FF2B5EF4-FFF2-40B4-BE49-F238E27FC236}">
                <a16:creationId xmlns:a16="http://schemas.microsoft.com/office/drawing/2014/main" id="{A37CC3CA-652A-4A72-96B1-4169AF4C99F9}"/>
              </a:ext>
            </a:extLst>
          </p:cNvPr>
          <p:cNvSpPr/>
          <p:nvPr/>
        </p:nvSpPr>
        <p:spPr>
          <a:xfrm>
            <a:off x="208826" y="311547"/>
            <a:ext cx="3100699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활용변수 정의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93338BD2-F862-44A4-889D-B762EE57AEDA}"/>
              </a:ext>
            </a:extLst>
          </p:cNvPr>
          <p:cNvSpPr/>
          <p:nvPr/>
        </p:nvSpPr>
        <p:spPr>
          <a:xfrm>
            <a:off x="3105107" y="318788"/>
            <a:ext cx="164726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목록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5CEF6661-7F5C-4ED7-9664-839D4EFB58B2}"/>
              </a:ext>
            </a:extLst>
          </p:cNvPr>
          <p:cNvSpPr/>
          <p:nvPr/>
        </p:nvSpPr>
        <p:spPr>
          <a:xfrm>
            <a:off x="4922332" y="318788"/>
            <a:ext cx="233849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추출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F69C85FC-EC9F-4CD9-B4EE-6AE0459308DF}"/>
              </a:ext>
            </a:extLst>
          </p:cNvPr>
          <p:cNvSpPr/>
          <p:nvPr/>
        </p:nvSpPr>
        <p:spPr>
          <a:xfrm>
            <a:off x="7341847" y="318788"/>
            <a:ext cx="85716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3EEE5A-5099-4589-AC09-B51CAA28D4B9}"/>
              </a:ext>
            </a:extLst>
          </p:cNvPr>
          <p:cNvCxnSpPr>
            <a:cxnSpLocks/>
          </p:cNvCxnSpPr>
          <p:nvPr/>
        </p:nvCxnSpPr>
        <p:spPr>
          <a:xfrm>
            <a:off x="7115102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FCD3C7-4E44-4028-94A9-064985DF97C8}"/>
              </a:ext>
            </a:extLst>
          </p:cNvPr>
          <p:cNvCxnSpPr>
            <a:cxnSpLocks/>
          </p:cNvCxnSpPr>
          <p:nvPr/>
        </p:nvCxnSpPr>
        <p:spPr>
          <a:xfrm>
            <a:off x="4671345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7">
            <a:extLst>
              <a:ext uri="{FF2B5EF4-FFF2-40B4-BE49-F238E27FC236}">
                <a16:creationId xmlns:a16="http://schemas.microsoft.com/office/drawing/2014/main" id="{88A91C09-F2B5-4920-B5FD-27FDB1A905F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F5A46-B383-4755-AD38-07BF8B43CD0F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가공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937B9-F461-4ABC-9A3A-44EB36FBE4FC}"/>
              </a:ext>
            </a:extLst>
          </p:cNvPr>
          <p:cNvGrpSpPr/>
          <p:nvPr/>
        </p:nvGrpSpPr>
        <p:grpSpPr>
          <a:xfrm>
            <a:off x="213154" y="1565646"/>
            <a:ext cx="5335643" cy="3639976"/>
            <a:chOff x="653421" y="2679426"/>
            <a:chExt cx="6144482" cy="396541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2AF782-F867-4627-8592-8F0882ED2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421" y="3043887"/>
              <a:ext cx="6144482" cy="36009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E6AAE9-04D9-4F55-8B89-1D7050AEB70D}"/>
                </a:ext>
              </a:extLst>
            </p:cNvPr>
            <p:cNvSpPr txBox="1"/>
            <p:nvPr/>
          </p:nvSpPr>
          <p:spPr>
            <a:xfrm>
              <a:off x="2243492" y="2679426"/>
              <a:ext cx="4052047" cy="33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 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해당하는 데이터들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8E4BB0C-A181-47CD-A5E0-65BDF4B618F4}"/>
              </a:ext>
            </a:extLst>
          </p:cNvPr>
          <p:cNvSpPr txBox="1"/>
          <p:nvPr/>
        </p:nvSpPr>
        <p:spPr>
          <a:xfrm>
            <a:off x="8669306" y="1561547"/>
            <a:ext cx="268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경찰서의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32225-EAB4-4089-828A-8CAD26034652}"/>
              </a:ext>
            </a:extLst>
          </p:cNvPr>
          <p:cNvSpPr txBox="1"/>
          <p:nvPr/>
        </p:nvSpPr>
        <p:spPr>
          <a:xfrm>
            <a:off x="5780689" y="3309268"/>
            <a:ext cx="1489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경찰서별 매핑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25D20-00FD-4B12-B2E8-B23BC2D8A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102" y="1900196"/>
            <a:ext cx="4103291" cy="333630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E3779D8-6482-4757-9834-15A0989F69F5}"/>
              </a:ext>
            </a:extLst>
          </p:cNvPr>
          <p:cNvSpPr/>
          <p:nvPr/>
        </p:nvSpPr>
        <p:spPr>
          <a:xfrm>
            <a:off x="5771470" y="3617045"/>
            <a:ext cx="1343632" cy="297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D6EA-1BB1-4072-A1D6-1F86C352CAD9}"/>
              </a:ext>
            </a:extLst>
          </p:cNvPr>
          <p:cNvSpPr txBox="1"/>
          <p:nvPr/>
        </p:nvSpPr>
        <p:spPr>
          <a:xfrm>
            <a:off x="292566" y="5890403"/>
            <a:ext cx="11598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참고문헌에 따라 선정한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들의 데이터를 해당 경찰서에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Mapping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해주기 위하여 각 데이터의 위도와 경도를 통해 각 해당 경찰서에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Mapping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01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7">
            <a:extLst>
              <a:ext uri="{FF2B5EF4-FFF2-40B4-BE49-F238E27FC236}">
                <a16:creationId xmlns:a16="http://schemas.microsoft.com/office/drawing/2014/main" id="{A37CC3CA-652A-4A72-96B1-4169AF4C99F9}"/>
              </a:ext>
            </a:extLst>
          </p:cNvPr>
          <p:cNvSpPr/>
          <p:nvPr/>
        </p:nvSpPr>
        <p:spPr>
          <a:xfrm>
            <a:off x="208826" y="311547"/>
            <a:ext cx="3100699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활용변수 정의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93338BD2-F862-44A4-889D-B762EE57AEDA}"/>
              </a:ext>
            </a:extLst>
          </p:cNvPr>
          <p:cNvSpPr/>
          <p:nvPr/>
        </p:nvSpPr>
        <p:spPr>
          <a:xfrm>
            <a:off x="3105107" y="318788"/>
            <a:ext cx="164726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목록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5CEF6661-7F5C-4ED7-9664-839D4EFB58B2}"/>
              </a:ext>
            </a:extLst>
          </p:cNvPr>
          <p:cNvSpPr/>
          <p:nvPr/>
        </p:nvSpPr>
        <p:spPr>
          <a:xfrm>
            <a:off x="4922332" y="318788"/>
            <a:ext cx="233849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추출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F69C85FC-EC9F-4CD9-B4EE-6AE0459308DF}"/>
              </a:ext>
            </a:extLst>
          </p:cNvPr>
          <p:cNvSpPr/>
          <p:nvPr/>
        </p:nvSpPr>
        <p:spPr>
          <a:xfrm>
            <a:off x="7341847" y="318788"/>
            <a:ext cx="85716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3EEE5A-5099-4589-AC09-B51CAA28D4B9}"/>
              </a:ext>
            </a:extLst>
          </p:cNvPr>
          <p:cNvCxnSpPr>
            <a:cxnSpLocks/>
          </p:cNvCxnSpPr>
          <p:nvPr/>
        </p:nvCxnSpPr>
        <p:spPr>
          <a:xfrm>
            <a:off x="7115102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FCD3C7-4E44-4028-94A9-064985DF97C8}"/>
              </a:ext>
            </a:extLst>
          </p:cNvPr>
          <p:cNvCxnSpPr>
            <a:cxnSpLocks/>
          </p:cNvCxnSpPr>
          <p:nvPr/>
        </p:nvCxnSpPr>
        <p:spPr>
          <a:xfrm>
            <a:off x="4671345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7">
            <a:extLst>
              <a:ext uri="{FF2B5EF4-FFF2-40B4-BE49-F238E27FC236}">
                <a16:creationId xmlns:a16="http://schemas.microsoft.com/office/drawing/2014/main" id="{88A91C09-F2B5-4920-B5FD-27FDB1A905F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A4CAA-A001-43D7-A4E9-EC52390E5652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가공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200B2-83FB-416B-9823-D766DEA9FD33}"/>
              </a:ext>
            </a:extLst>
          </p:cNvPr>
          <p:cNvSpPr txBox="1"/>
          <p:nvPr/>
        </p:nvSpPr>
        <p:spPr>
          <a:xfrm>
            <a:off x="4433194" y="3572024"/>
            <a:ext cx="23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단위면적당</a:t>
            </a:r>
            <a:r>
              <a:rPr lang="en-US" altLang="ko-KR" sz="12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단위인구당 </a:t>
            </a:r>
            <a:r>
              <a:rPr lang="en-US" altLang="ko-KR" sz="12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합산 후 </a:t>
            </a:r>
            <a:r>
              <a:rPr lang="en-US" altLang="ko-KR" sz="12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Scaling</a:t>
            </a:r>
            <a:endParaRPr lang="ko-KR" altLang="en-US" sz="12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7CBEF-9FC9-4149-A15B-C7088CF83CE1}"/>
              </a:ext>
            </a:extLst>
          </p:cNvPr>
          <p:cNvSpPr txBox="1"/>
          <p:nvPr/>
        </p:nvSpPr>
        <p:spPr>
          <a:xfrm>
            <a:off x="1372544" y="1883217"/>
            <a:ext cx="268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경찰서의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BD6DF9-0A67-4B26-8181-E453F94C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7" y="2226988"/>
            <a:ext cx="4103291" cy="333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E8B524-214B-44C5-ADEB-E5571C9D1704}"/>
              </a:ext>
            </a:extLst>
          </p:cNvPr>
          <p:cNvSpPr txBox="1"/>
          <p:nvPr/>
        </p:nvSpPr>
        <p:spPr>
          <a:xfrm>
            <a:off x="8253507" y="1877999"/>
            <a:ext cx="30716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경찰서의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Scaling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</a:p>
          <a:p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91AF5A-0B3D-444E-9E94-78EE8A369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573" y="2221772"/>
            <a:ext cx="5200036" cy="333630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29977B8-7DAE-45AF-8A29-5D1CD3380409}"/>
              </a:ext>
            </a:extLst>
          </p:cNvPr>
          <p:cNvSpPr/>
          <p:nvPr/>
        </p:nvSpPr>
        <p:spPr>
          <a:xfrm>
            <a:off x="4898568" y="4033689"/>
            <a:ext cx="1343632" cy="297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953E44-D1E9-4387-A4A1-59C5362BBD84}"/>
              </a:ext>
            </a:extLst>
          </p:cNvPr>
          <p:cNvSpPr txBox="1"/>
          <p:nvPr/>
        </p:nvSpPr>
        <p:spPr>
          <a:xfrm>
            <a:off x="249420" y="5807789"/>
            <a:ext cx="11698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경찰서에 매핑한 데이터들은 그 지역의 공간적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인구적 특성을 고려하지 않은 데이터이다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그에 따라 각 경찰서의 인구와 면적을 이용하여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단위면적당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단위인구당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계산한 후 합산하여 해당 경찰서의 고유한 공간적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인구적 특성을  고려하였다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후 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분포를 통일하기 위하여 </a:t>
            </a:r>
            <a:r>
              <a:rPr lang="en-US" altLang="ko-KR" sz="14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MinMaxScaler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통하여 </a:t>
            </a:r>
            <a:r>
              <a:rPr lang="en-US" altLang="ko-KR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하였다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51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7">
            <a:extLst>
              <a:ext uri="{FF2B5EF4-FFF2-40B4-BE49-F238E27FC236}">
                <a16:creationId xmlns:a16="http://schemas.microsoft.com/office/drawing/2014/main" id="{A37CC3CA-652A-4A72-96B1-4169AF4C99F9}"/>
              </a:ext>
            </a:extLst>
          </p:cNvPr>
          <p:cNvSpPr/>
          <p:nvPr/>
        </p:nvSpPr>
        <p:spPr>
          <a:xfrm>
            <a:off x="208826" y="311547"/>
            <a:ext cx="3100699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활용변수 정의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93338BD2-F862-44A4-889D-B762EE57AEDA}"/>
              </a:ext>
            </a:extLst>
          </p:cNvPr>
          <p:cNvSpPr/>
          <p:nvPr/>
        </p:nvSpPr>
        <p:spPr>
          <a:xfrm>
            <a:off x="3105107" y="318788"/>
            <a:ext cx="164726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목록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5CEF6661-7F5C-4ED7-9664-839D4EFB58B2}"/>
              </a:ext>
            </a:extLst>
          </p:cNvPr>
          <p:cNvSpPr/>
          <p:nvPr/>
        </p:nvSpPr>
        <p:spPr>
          <a:xfrm>
            <a:off x="4922332" y="318788"/>
            <a:ext cx="233849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추출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F69C85FC-EC9F-4CD9-B4EE-6AE0459308DF}"/>
              </a:ext>
            </a:extLst>
          </p:cNvPr>
          <p:cNvSpPr/>
          <p:nvPr/>
        </p:nvSpPr>
        <p:spPr>
          <a:xfrm>
            <a:off x="7341847" y="318788"/>
            <a:ext cx="85716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3EEE5A-5099-4589-AC09-B51CAA28D4B9}"/>
              </a:ext>
            </a:extLst>
          </p:cNvPr>
          <p:cNvCxnSpPr>
            <a:cxnSpLocks/>
          </p:cNvCxnSpPr>
          <p:nvPr/>
        </p:nvCxnSpPr>
        <p:spPr>
          <a:xfrm>
            <a:off x="7115102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FCD3C7-4E44-4028-94A9-064985DF97C8}"/>
              </a:ext>
            </a:extLst>
          </p:cNvPr>
          <p:cNvCxnSpPr>
            <a:cxnSpLocks/>
          </p:cNvCxnSpPr>
          <p:nvPr/>
        </p:nvCxnSpPr>
        <p:spPr>
          <a:xfrm>
            <a:off x="4671345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7">
            <a:extLst>
              <a:ext uri="{FF2B5EF4-FFF2-40B4-BE49-F238E27FC236}">
                <a16:creationId xmlns:a16="http://schemas.microsoft.com/office/drawing/2014/main" id="{88A91C09-F2B5-4920-B5FD-27FDB1A905F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D1CF2-4D61-4F1A-9AE5-614D28056A9D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가공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B3905-5D34-4D6F-9DB0-644BFE26E3F3}"/>
              </a:ext>
            </a:extLst>
          </p:cNvPr>
          <p:cNvSpPr txBox="1"/>
          <p:nvPr/>
        </p:nvSpPr>
        <p:spPr>
          <a:xfrm>
            <a:off x="1447231" y="1875978"/>
            <a:ext cx="30716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경찰서의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Scaling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</a:p>
          <a:p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ADC62A-3F4D-4B5B-B879-322BC352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7" y="2229920"/>
            <a:ext cx="5200036" cy="2984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3E3953-E844-43B6-BC88-2F0EE1233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570" y="2167166"/>
            <a:ext cx="4831846" cy="30471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9810D9-208D-4C59-8FDE-B6C9730E1ED4}"/>
              </a:ext>
            </a:extLst>
          </p:cNvPr>
          <p:cNvSpPr txBox="1"/>
          <p:nvPr/>
        </p:nvSpPr>
        <p:spPr>
          <a:xfrm>
            <a:off x="8273655" y="1891366"/>
            <a:ext cx="24711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경찰서의 최종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</a:p>
          <a:p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276CA-2DF8-489F-B371-DE7797FE733A}"/>
              </a:ext>
            </a:extLst>
          </p:cNvPr>
          <p:cNvSpPr txBox="1"/>
          <p:nvPr/>
        </p:nvSpPr>
        <p:spPr>
          <a:xfrm>
            <a:off x="5477827" y="3316802"/>
            <a:ext cx="1489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Natural Breaks</a:t>
            </a:r>
            <a:endParaRPr lang="ko-KR" altLang="en-US" sz="14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271DB5E-0E2B-4301-B680-C58422BE320D}"/>
              </a:ext>
            </a:extLst>
          </p:cNvPr>
          <p:cNvSpPr/>
          <p:nvPr/>
        </p:nvSpPr>
        <p:spPr>
          <a:xfrm>
            <a:off x="5550771" y="3573591"/>
            <a:ext cx="1343632" cy="297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49DEA3-F617-4A92-B315-332A14C5B96C}"/>
              </a:ext>
            </a:extLst>
          </p:cNvPr>
          <p:cNvSpPr txBox="1"/>
          <p:nvPr/>
        </p:nvSpPr>
        <p:spPr>
          <a:xfrm>
            <a:off x="1033775" y="5840691"/>
            <a:ext cx="1061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마친 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구간 내 평균의 분산을 최소화하고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구간 간 평균의 분산을 최대화하도록 구간을 구분하는 구분단계법인          </a:t>
            </a:r>
            <a:r>
              <a:rPr lang="en-US" altLang="ko-KR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Jenks Natural Breaks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각 경찰서별 체감안전도에 영향을 주는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점수화 하였다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366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7">
            <a:extLst>
              <a:ext uri="{FF2B5EF4-FFF2-40B4-BE49-F238E27FC236}">
                <a16:creationId xmlns:a16="http://schemas.microsoft.com/office/drawing/2014/main" id="{A37CC3CA-652A-4A72-96B1-4169AF4C99F9}"/>
              </a:ext>
            </a:extLst>
          </p:cNvPr>
          <p:cNvSpPr/>
          <p:nvPr/>
        </p:nvSpPr>
        <p:spPr>
          <a:xfrm>
            <a:off x="208826" y="311547"/>
            <a:ext cx="3100699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활용변수 정의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93338BD2-F862-44A4-889D-B762EE57AEDA}"/>
              </a:ext>
            </a:extLst>
          </p:cNvPr>
          <p:cNvSpPr/>
          <p:nvPr/>
        </p:nvSpPr>
        <p:spPr>
          <a:xfrm>
            <a:off x="3105107" y="318788"/>
            <a:ext cx="164726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목록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5CEF6661-7F5C-4ED7-9664-839D4EFB58B2}"/>
              </a:ext>
            </a:extLst>
          </p:cNvPr>
          <p:cNvSpPr/>
          <p:nvPr/>
        </p:nvSpPr>
        <p:spPr>
          <a:xfrm>
            <a:off x="4922332" y="318788"/>
            <a:ext cx="233849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추출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F69C85FC-EC9F-4CD9-B4EE-6AE0459308DF}"/>
              </a:ext>
            </a:extLst>
          </p:cNvPr>
          <p:cNvSpPr/>
          <p:nvPr/>
        </p:nvSpPr>
        <p:spPr>
          <a:xfrm>
            <a:off x="7341847" y="318788"/>
            <a:ext cx="85716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3EEE5A-5099-4589-AC09-B51CAA28D4B9}"/>
              </a:ext>
            </a:extLst>
          </p:cNvPr>
          <p:cNvCxnSpPr>
            <a:cxnSpLocks/>
          </p:cNvCxnSpPr>
          <p:nvPr/>
        </p:nvCxnSpPr>
        <p:spPr>
          <a:xfrm>
            <a:off x="7115102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FCD3C7-4E44-4028-94A9-064985DF97C8}"/>
              </a:ext>
            </a:extLst>
          </p:cNvPr>
          <p:cNvCxnSpPr>
            <a:cxnSpLocks/>
          </p:cNvCxnSpPr>
          <p:nvPr/>
        </p:nvCxnSpPr>
        <p:spPr>
          <a:xfrm>
            <a:off x="4671345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7">
            <a:extLst>
              <a:ext uri="{FF2B5EF4-FFF2-40B4-BE49-F238E27FC236}">
                <a16:creationId xmlns:a16="http://schemas.microsoft.com/office/drawing/2014/main" id="{88A91C09-F2B5-4920-B5FD-27FDB1A905F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D1CF2-4D61-4F1A-9AE5-614D28056A9D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가공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BC7E32-94C3-4D90-9730-3876B3E6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0" y="1839049"/>
            <a:ext cx="6201481" cy="4763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35E18A-CF5D-4E15-A1CD-40E426BCAC21}"/>
              </a:ext>
            </a:extLst>
          </p:cNvPr>
          <p:cNvSpPr txBox="1"/>
          <p:nvPr/>
        </p:nvSpPr>
        <p:spPr>
          <a:xfrm>
            <a:off x="249420" y="1336929"/>
            <a:ext cx="10748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무질서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F4B748-EA37-4482-889D-6EC3584EB270}"/>
              </a:ext>
            </a:extLst>
          </p:cNvPr>
          <p:cNvSpPr txBox="1"/>
          <p:nvPr/>
        </p:nvSpPr>
        <p:spPr>
          <a:xfrm>
            <a:off x="2173271" y="1562050"/>
            <a:ext cx="474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종류에 따른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 분포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2E3E5C-30BF-4E92-80CC-5656273AF48B}"/>
              </a:ext>
            </a:extLst>
          </p:cNvPr>
          <p:cNvGrpSpPr/>
          <p:nvPr/>
        </p:nvGrpSpPr>
        <p:grpSpPr>
          <a:xfrm>
            <a:off x="1489675" y="5129810"/>
            <a:ext cx="4851447" cy="969496"/>
            <a:chOff x="1430040" y="5855367"/>
            <a:chExt cx="4851447" cy="96949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22EF4FE-2601-47DE-902F-7DE16BD7C319}"/>
                </a:ext>
              </a:extLst>
            </p:cNvPr>
            <p:cNvSpPr/>
            <p:nvPr/>
          </p:nvSpPr>
          <p:spPr>
            <a:xfrm>
              <a:off x="1430040" y="5938899"/>
              <a:ext cx="660400" cy="646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DD8F64A-D062-499D-AC2F-A01A5C4CBBC6}"/>
                </a:ext>
              </a:extLst>
            </p:cNvPr>
            <p:cNvSpPr/>
            <p:nvPr/>
          </p:nvSpPr>
          <p:spPr>
            <a:xfrm>
              <a:off x="2808781" y="5855367"/>
              <a:ext cx="660400" cy="646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C22FAA8-57BA-4569-A4D5-BF4AC89FE22A}"/>
                </a:ext>
              </a:extLst>
            </p:cNvPr>
            <p:cNvSpPr/>
            <p:nvPr/>
          </p:nvSpPr>
          <p:spPr>
            <a:xfrm>
              <a:off x="4242346" y="5964499"/>
              <a:ext cx="660400" cy="646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C3CC4C4-C17F-42CF-8418-5E1037CA2184}"/>
                </a:ext>
              </a:extLst>
            </p:cNvPr>
            <p:cNvSpPr/>
            <p:nvPr/>
          </p:nvSpPr>
          <p:spPr>
            <a:xfrm>
              <a:off x="5621087" y="6178532"/>
              <a:ext cx="660400" cy="646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A2A7748-9399-4CF9-B987-B91D30EE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02" y="1658246"/>
            <a:ext cx="4306776" cy="27472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95AAEA-BA4F-4B01-9AAD-4B393CEC1261}"/>
              </a:ext>
            </a:extLst>
          </p:cNvPr>
          <p:cNvSpPr txBox="1"/>
          <p:nvPr/>
        </p:nvSpPr>
        <p:spPr>
          <a:xfrm>
            <a:off x="7341847" y="4740987"/>
            <a:ext cx="4362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접수 메뉴얼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사건종별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질서유지로 분류한 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기타경범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주취자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행패소란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보호조치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위험방지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청소년비행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무전취식승차가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데이터에서 큰 비중을 차지하며 치안에  큰 영향을 끼칠 수 있다는 점을 알 수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96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B808CAE-775D-4031-832B-396D981F20BE}"/>
              </a:ext>
            </a:extLst>
          </p:cNvPr>
          <p:cNvSpPr/>
          <p:nvPr/>
        </p:nvSpPr>
        <p:spPr>
          <a:xfrm>
            <a:off x="387745" y="1613929"/>
            <a:ext cx="5167906" cy="5190224"/>
          </a:xfrm>
          <a:prstGeom prst="roundRect">
            <a:avLst/>
          </a:prstGeom>
          <a:solidFill>
            <a:srgbClr val="ED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7B10DCB-EC6C-48C4-9F4D-F011047C7120}"/>
              </a:ext>
            </a:extLst>
          </p:cNvPr>
          <p:cNvSpPr/>
          <p:nvPr/>
        </p:nvSpPr>
        <p:spPr>
          <a:xfrm>
            <a:off x="5690785" y="1608978"/>
            <a:ext cx="6435991" cy="2683752"/>
          </a:xfrm>
          <a:prstGeom prst="roundRect">
            <a:avLst/>
          </a:prstGeom>
          <a:solidFill>
            <a:srgbClr val="ED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Rectangle 37">
            <a:extLst>
              <a:ext uri="{FF2B5EF4-FFF2-40B4-BE49-F238E27FC236}">
                <a16:creationId xmlns:a16="http://schemas.microsoft.com/office/drawing/2014/main" id="{A37CC3CA-652A-4A72-96B1-4169AF4C99F9}"/>
              </a:ext>
            </a:extLst>
          </p:cNvPr>
          <p:cNvSpPr/>
          <p:nvPr/>
        </p:nvSpPr>
        <p:spPr>
          <a:xfrm>
            <a:off x="208826" y="311547"/>
            <a:ext cx="3100699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활용변수 정의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93338BD2-F862-44A4-889D-B762EE57AEDA}"/>
              </a:ext>
            </a:extLst>
          </p:cNvPr>
          <p:cNvSpPr/>
          <p:nvPr/>
        </p:nvSpPr>
        <p:spPr>
          <a:xfrm>
            <a:off x="3105107" y="318788"/>
            <a:ext cx="164726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목록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5CEF6661-7F5C-4ED7-9664-839D4EFB58B2}"/>
              </a:ext>
            </a:extLst>
          </p:cNvPr>
          <p:cNvSpPr/>
          <p:nvPr/>
        </p:nvSpPr>
        <p:spPr>
          <a:xfrm>
            <a:off x="4922332" y="318788"/>
            <a:ext cx="233849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추출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F69C85FC-EC9F-4CD9-B4EE-6AE0459308DF}"/>
              </a:ext>
            </a:extLst>
          </p:cNvPr>
          <p:cNvSpPr/>
          <p:nvPr/>
        </p:nvSpPr>
        <p:spPr>
          <a:xfrm>
            <a:off x="7341847" y="318788"/>
            <a:ext cx="85716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3EEE5A-5099-4589-AC09-B51CAA28D4B9}"/>
              </a:ext>
            </a:extLst>
          </p:cNvPr>
          <p:cNvCxnSpPr>
            <a:cxnSpLocks/>
          </p:cNvCxnSpPr>
          <p:nvPr/>
        </p:nvCxnSpPr>
        <p:spPr>
          <a:xfrm>
            <a:off x="7115102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FCD3C7-4E44-4028-94A9-064985DF97C8}"/>
              </a:ext>
            </a:extLst>
          </p:cNvPr>
          <p:cNvCxnSpPr>
            <a:cxnSpLocks/>
          </p:cNvCxnSpPr>
          <p:nvPr/>
        </p:nvCxnSpPr>
        <p:spPr>
          <a:xfrm>
            <a:off x="4671345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7">
            <a:extLst>
              <a:ext uri="{FF2B5EF4-FFF2-40B4-BE49-F238E27FC236}">
                <a16:creationId xmlns:a16="http://schemas.microsoft.com/office/drawing/2014/main" id="{88A91C09-F2B5-4920-B5FD-27FDB1A905F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D1CF2-4D61-4F1A-9AE5-614D28056A9D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가공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60FF056-B143-47BD-A801-127287B4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5" t="6855"/>
          <a:stretch/>
        </p:blipFill>
        <p:spPr>
          <a:xfrm>
            <a:off x="3271330" y="2863593"/>
            <a:ext cx="1613396" cy="15568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B6CEA8-49EA-4E7C-9313-9BA2392C8DD5}"/>
              </a:ext>
            </a:extLst>
          </p:cNvPr>
          <p:cNvSpPr txBox="1"/>
          <p:nvPr/>
        </p:nvSpPr>
        <p:spPr>
          <a:xfrm>
            <a:off x="3369213" y="4468492"/>
            <a:ext cx="159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CCTV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9DCD3BA-3B1F-4EEE-8C4D-81B0DDC7F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5" t="6833" r="2103" b="1734"/>
          <a:stretch/>
        </p:blipFill>
        <p:spPr>
          <a:xfrm>
            <a:off x="6117764" y="2634181"/>
            <a:ext cx="1457309" cy="13830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C2E265C-E2B9-46F3-AD08-29A24DE0E6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9" t="6516" r="3236"/>
          <a:stretch/>
        </p:blipFill>
        <p:spPr>
          <a:xfrm>
            <a:off x="8068508" y="2612129"/>
            <a:ext cx="1453031" cy="142242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5AD35DA-DEEF-41A5-8A4A-97D3F4BEC7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35" t="6516" r="4577"/>
          <a:stretch/>
        </p:blipFill>
        <p:spPr>
          <a:xfrm>
            <a:off x="10149613" y="2658792"/>
            <a:ext cx="1342710" cy="13828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6E44EF-0549-45F1-8461-323BFD3E677E}"/>
              </a:ext>
            </a:extLst>
          </p:cNvPr>
          <p:cNvSpPr txBox="1"/>
          <p:nvPr/>
        </p:nvSpPr>
        <p:spPr>
          <a:xfrm>
            <a:off x="6026354" y="4056932"/>
            <a:ext cx="159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091C9A-7E8F-4440-B07F-243516F1C62A}"/>
              </a:ext>
            </a:extLst>
          </p:cNvPr>
          <p:cNvSpPr txBox="1"/>
          <p:nvPr/>
        </p:nvSpPr>
        <p:spPr>
          <a:xfrm>
            <a:off x="8042002" y="4051724"/>
            <a:ext cx="159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놀이시설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CB7B41-6C4F-42E1-ABFE-F6154D692CB3}"/>
              </a:ext>
            </a:extLst>
          </p:cNvPr>
          <p:cNvSpPr txBox="1"/>
          <p:nvPr/>
        </p:nvSpPr>
        <p:spPr>
          <a:xfrm>
            <a:off x="10060148" y="4053587"/>
            <a:ext cx="159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유흥업소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6F6C01-AA47-4114-BF85-78895FD12866}"/>
              </a:ext>
            </a:extLst>
          </p:cNvPr>
          <p:cNvSpPr txBox="1"/>
          <p:nvPr/>
        </p:nvSpPr>
        <p:spPr>
          <a:xfrm>
            <a:off x="249420" y="1330815"/>
            <a:ext cx="4099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A109EBA-D882-422F-90B9-EAB7278C6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7" t="5475" r="3252"/>
          <a:stretch/>
        </p:blipFill>
        <p:spPr>
          <a:xfrm>
            <a:off x="966092" y="2863593"/>
            <a:ext cx="1593990" cy="155683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1477E9-9186-4011-A41E-F072A727D0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56" t="6764" r="4776" b="1872"/>
          <a:stretch/>
        </p:blipFill>
        <p:spPr>
          <a:xfrm>
            <a:off x="3282418" y="4755794"/>
            <a:ext cx="1590675" cy="15568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E2E9294-E026-41D2-88A2-26C08DAADE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24" t="5733" r="2689"/>
          <a:stretch/>
        </p:blipFill>
        <p:spPr>
          <a:xfrm>
            <a:off x="915960" y="4755794"/>
            <a:ext cx="1600972" cy="15568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4D0853C-DA62-4331-8BAF-489C1E3A2F91}"/>
              </a:ext>
            </a:extLst>
          </p:cNvPr>
          <p:cNvSpPr txBox="1"/>
          <p:nvPr/>
        </p:nvSpPr>
        <p:spPr>
          <a:xfrm>
            <a:off x="950951" y="4468492"/>
            <a:ext cx="159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비상벨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F26EF1-02AD-4B5E-99D0-AA88AB517E7E}"/>
              </a:ext>
            </a:extLst>
          </p:cNvPr>
          <p:cNvSpPr txBox="1"/>
          <p:nvPr/>
        </p:nvSpPr>
        <p:spPr>
          <a:xfrm>
            <a:off x="942477" y="6372923"/>
            <a:ext cx="159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FCA086-1492-402B-AD4F-BE4CA67F888F}"/>
              </a:ext>
            </a:extLst>
          </p:cNvPr>
          <p:cNvSpPr txBox="1"/>
          <p:nvPr/>
        </p:nvSpPr>
        <p:spPr>
          <a:xfrm>
            <a:off x="3331657" y="6379674"/>
            <a:ext cx="159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6340E-A5A4-41D8-AF89-9E808DE67925}"/>
              </a:ext>
            </a:extLst>
          </p:cNvPr>
          <p:cNvSpPr txBox="1"/>
          <p:nvPr/>
        </p:nvSpPr>
        <p:spPr>
          <a:xfrm>
            <a:off x="2299200" y="1669651"/>
            <a:ext cx="190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음의 상관관계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895417-40D5-40CE-9FF0-A05D55668A1F}"/>
              </a:ext>
            </a:extLst>
          </p:cNvPr>
          <p:cNvSpPr txBox="1"/>
          <p:nvPr/>
        </p:nvSpPr>
        <p:spPr>
          <a:xfrm>
            <a:off x="1131935" y="1959327"/>
            <a:ext cx="1479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비상벨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CCTV,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보안등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0E74C371-747E-41F7-94F3-3B49C0B60A24}"/>
              </a:ext>
            </a:extLst>
          </p:cNvPr>
          <p:cNvSpPr/>
          <p:nvPr/>
        </p:nvSpPr>
        <p:spPr>
          <a:xfrm>
            <a:off x="4434712" y="2018493"/>
            <a:ext cx="191315" cy="338554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A7964ABA-0779-4560-80EC-835B982EBAD0}"/>
              </a:ext>
            </a:extLst>
          </p:cNvPr>
          <p:cNvSpPr/>
          <p:nvPr/>
        </p:nvSpPr>
        <p:spPr>
          <a:xfrm rot="10800000">
            <a:off x="2546736" y="2014970"/>
            <a:ext cx="191315" cy="3385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02BCC9-A52C-405C-8244-45BE864DE236}"/>
              </a:ext>
            </a:extLst>
          </p:cNvPr>
          <p:cNvSpPr txBox="1"/>
          <p:nvPr/>
        </p:nvSpPr>
        <p:spPr>
          <a:xfrm>
            <a:off x="3128910" y="2034035"/>
            <a:ext cx="1378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245AA9-4907-48D9-A666-BABDD0B9180D}"/>
              </a:ext>
            </a:extLst>
          </p:cNvPr>
          <p:cNvSpPr txBox="1"/>
          <p:nvPr/>
        </p:nvSpPr>
        <p:spPr>
          <a:xfrm>
            <a:off x="8185916" y="1652670"/>
            <a:ext cx="190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양의 상관관계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90F141-23B4-4AA1-9C92-6F1396727770}"/>
              </a:ext>
            </a:extLst>
          </p:cNvPr>
          <p:cNvSpPr txBox="1"/>
          <p:nvPr/>
        </p:nvSpPr>
        <p:spPr>
          <a:xfrm>
            <a:off x="7183435" y="1927523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놀이시설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유흥업소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6CF0A4-7730-43E3-95FA-DC1C80F0A8F9}"/>
              </a:ext>
            </a:extLst>
          </p:cNvPr>
          <p:cNvSpPr txBox="1"/>
          <p:nvPr/>
        </p:nvSpPr>
        <p:spPr>
          <a:xfrm>
            <a:off x="9028828" y="1969962"/>
            <a:ext cx="1378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676E127D-8BF4-4F27-A0F7-EBF0A616FCDD}"/>
              </a:ext>
            </a:extLst>
          </p:cNvPr>
          <p:cNvSpPr/>
          <p:nvPr/>
        </p:nvSpPr>
        <p:spPr>
          <a:xfrm rot="10800000">
            <a:off x="8624338" y="1994991"/>
            <a:ext cx="191315" cy="3385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0F50F467-69FD-4D0E-8903-563411470C1D}"/>
              </a:ext>
            </a:extLst>
          </p:cNvPr>
          <p:cNvSpPr/>
          <p:nvPr/>
        </p:nvSpPr>
        <p:spPr>
          <a:xfrm rot="10800000">
            <a:off x="10366115" y="1985791"/>
            <a:ext cx="191315" cy="3385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FCED04-F367-4B6F-A347-8595CA34B0F3}"/>
              </a:ext>
            </a:extLst>
          </p:cNvPr>
          <p:cNvSpPr txBox="1"/>
          <p:nvPr/>
        </p:nvSpPr>
        <p:spPr>
          <a:xfrm>
            <a:off x="548931" y="2470145"/>
            <a:ext cx="5141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비상벨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CCTV,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보안등의 분포가 높으면 물리적 무질서가 낮다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1FCE60-B3CF-4E07-91A4-B7FB0780673F}"/>
              </a:ext>
            </a:extLst>
          </p:cNvPr>
          <p:cNvSpPr txBox="1"/>
          <p:nvPr/>
        </p:nvSpPr>
        <p:spPr>
          <a:xfrm>
            <a:off x="6597177" y="2359212"/>
            <a:ext cx="5141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놀이시설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유흥업소의 분포가 높으면 물리적 무질서도 높다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8" name="표 20">
            <a:extLst>
              <a:ext uri="{FF2B5EF4-FFF2-40B4-BE49-F238E27FC236}">
                <a16:creationId xmlns:a16="http://schemas.microsoft.com/office/drawing/2014/main" id="{E1ECD942-5963-4291-93FC-788B0E7C1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520109"/>
              </p:ext>
            </p:extLst>
          </p:nvPr>
        </p:nvGraphicFramePr>
        <p:xfrm>
          <a:off x="5700680" y="4367560"/>
          <a:ext cx="643599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685">
                  <a:extLst>
                    <a:ext uri="{9D8B030D-6E8A-4147-A177-3AD203B41FA5}">
                      <a16:colId xmlns:a16="http://schemas.microsoft.com/office/drawing/2014/main" val="3994323254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3668104437"/>
                    </a:ext>
                  </a:extLst>
                </a:gridCol>
                <a:gridCol w="3496235">
                  <a:extLst>
                    <a:ext uri="{9D8B030D-6E8A-4147-A177-3AD203B41FA5}">
                      <a16:colId xmlns:a16="http://schemas.microsoft.com/office/drawing/2014/main" val="1281649482"/>
                    </a:ext>
                  </a:extLst>
                </a:gridCol>
              </a:tblGrid>
              <a:tr h="289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상관관계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388599"/>
                  </a:ext>
                </a:extLst>
              </a:tr>
              <a:tr h="28069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양의 상관관계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27.4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개시도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공원현황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.csv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453602"/>
                  </a:ext>
                </a:extLst>
              </a:tr>
              <a:tr h="280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놀이시설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40.4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개시도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어린이놀이시설현황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.csv 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0845"/>
                  </a:ext>
                </a:extLst>
              </a:tr>
              <a:tr h="280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유흥업소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개시도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유흥업소현황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geojson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096825"/>
                  </a:ext>
                </a:extLst>
              </a:tr>
              <a:tr h="280690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음의 상관관계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비상벨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23.4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개시도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안전비상벨현황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geojson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22640"/>
                  </a:ext>
                </a:extLst>
              </a:tr>
              <a:tr h="280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24.4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개시도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_CCTV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설치현황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.csv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30372"/>
                  </a:ext>
                </a:extLst>
              </a:tr>
              <a:tr h="280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편의점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42.4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개시도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편의점현황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geojson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700715"/>
                  </a:ext>
                </a:extLst>
              </a:tr>
              <a:tr h="280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보안등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22.4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개시도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보안등현황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.csv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836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267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7">
            <a:extLst>
              <a:ext uri="{FF2B5EF4-FFF2-40B4-BE49-F238E27FC236}">
                <a16:creationId xmlns:a16="http://schemas.microsoft.com/office/drawing/2014/main" id="{A37CC3CA-652A-4A72-96B1-4169AF4C99F9}"/>
              </a:ext>
            </a:extLst>
          </p:cNvPr>
          <p:cNvSpPr/>
          <p:nvPr/>
        </p:nvSpPr>
        <p:spPr>
          <a:xfrm>
            <a:off x="208826" y="311547"/>
            <a:ext cx="3100699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활용변수 정의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93338BD2-F862-44A4-889D-B762EE57AEDA}"/>
              </a:ext>
            </a:extLst>
          </p:cNvPr>
          <p:cNvSpPr/>
          <p:nvPr/>
        </p:nvSpPr>
        <p:spPr>
          <a:xfrm>
            <a:off x="3105107" y="318788"/>
            <a:ext cx="164726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목록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5CEF6661-7F5C-4ED7-9664-839D4EFB58B2}"/>
              </a:ext>
            </a:extLst>
          </p:cNvPr>
          <p:cNvSpPr/>
          <p:nvPr/>
        </p:nvSpPr>
        <p:spPr>
          <a:xfrm>
            <a:off x="4922332" y="318788"/>
            <a:ext cx="233849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추출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F69C85FC-EC9F-4CD9-B4EE-6AE0459308DF}"/>
              </a:ext>
            </a:extLst>
          </p:cNvPr>
          <p:cNvSpPr/>
          <p:nvPr/>
        </p:nvSpPr>
        <p:spPr>
          <a:xfrm>
            <a:off x="7341847" y="318788"/>
            <a:ext cx="85716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3EEE5A-5099-4589-AC09-B51CAA28D4B9}"/>
              </a:ext>
            </a:extLst>
          </p:cNvPr>
          <p:cNvCxnSpPr>
            <a:cxnSpLocks/>
          </p:cNvCxnSpPr>
          <p:nvPr/>
        </p:nvCxnSpPr>
        <p:spPr>
          <a:xfrm>
            <a:off x="7115102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FCD3C7-4E44-4028-94A9-064985DF97C8}"/>
              </a:ext>
            </a:extLst>
          </p:cNvPr>
          <p:cNvCxnSpPr>
            <a:cxnSpLocks/>
          </p:cNvCxnSpPr>
          <p:nvPr/>
        </p:nvCxnSpPr>
        <p:spPr>
          <a:xfrm>
            <a:off x="4671345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7">
            <a:extLst>
              <a:ext uri="{FF2B5EF4-FFF2-40B4-BE49-F238E27FC236}">
                <a16:creationId xmlns:a16="http://schemas.microsoft.com/office/drawing/2014/main" id="{88A91C09-F2B5-4920-B5FD-27FDB1A905F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D1CF2-4D61-4F1A-9AE5-614D28056A9D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가공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3578E-703E-4424-B0FC-9431DB0A180C}"/>
              </a:ext>
            </a:extLst>
          </p:cNvPr>
          <p:cNvSpPr txBox="1"/>
          <p:nvPr/>
        </p:nvSpPr>
        <p:spPr>
          <a:xfrm>
            <a:off x="249420" y="1409516"/>
            <a:ext cx="3950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경찰활동 불만족도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F476E-7395-4712-96E1-BAD154269F56}"/>
              </a:ext>
            </a:extLst>
          </p:cNvPr>
          <p:cNvSpPr txBox="1"/>
          <p:nvPr/>
        </p:nvSpPr>
        <p:spPr>
          <a:xfrm>
            <a:off x="6474335" y="1409516"/>
            <a:ext cx="2600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교통안전 위험도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D7C350-4F2A-4A96-A19B-905384D9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335" y="1744182"/>
            <a:ext cx="4110473" cy="30844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D6A568-47F5-4AAA-B0AE-E197FA82B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451" y="2674173"/>
            <a:ext cx="2594713" cy="1723550"/>
          </a:xfrm>
          <a:prstGeom prst="rect">
            <a:avLst/>
          </a:prstGeom>
          <a:effectLst>
            <a:softEdge rad="0"/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EE1AC29-5232-4BC9-9ED1-2A3E8CA74807}"/>
              </a:ext>
            </a:extLst>
          </p:cNvPr>
          <p:cNvCxnSpPr>
            <a:cxnSpLocks/>
          </p:cNvCxnSpPr>
          <p:nvPr/>
        </p:nvCxnSpPr>
        <p:spPr>
          <a:xfrm>
            <a:off x="6991188" y="1986255"/>
            <a:ext cx="2296263" cy="68791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BDD38C-6D96-4E58-87B6-324F60E3B028}"/>
              </a:ext>
            </a:extLst>
          </p:cNvPr>
          <p:cNvCxnSpPr>
            <a:cxnSpLocks/>
          </p:cNvCxnSpPr>
          <p:nvPr/>
        </p:nvCxnSpPr>
        <p:spPr>
          <a:xfrm>
            <a:off x="6991188" y="1976157"/>
            <a:ext cx="4890976" cy="69801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882C1BE-D522-4BEF-B03C-7CAF5028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331" y="1846302"/>
            <a:ext cx="2473941" cy="2781676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66FA1E9-E9FA-4DE6-BB28-D6436ECCCF83}"/>
              </a:ext>
            </a:extLst>
          </p:cNvPr>
          <p:cNvSpPr/>
          <p:nvPr/>
        </p:nvSpPr>
        <p:spPr>
          <a:xfrm>
            <a:off x="3203189" y="3336091"/>
            <a:ext cx="340659" cy="651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F743434-1BD7-4053-95BB-C2C572A982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39" b="13036"/>
          <a:stretch/>
        </p:blipFill>
        <p:spPr>
          <a:xfrm>
            <a:off x="249420" y="1874475"/>
            <a:ext cx="2786237" cy="28524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62B2B6-6A0F-4721-989C-9234BD6D556F}"/>
              </a:ext>
            </a:extLst>
          </p:cNvPr>
          <p:cNvSpPr txBox="1"/>
          <p:nvPr/>
        </p:nvSpPr>
        <p:spPr>
          <a:xfrm>
            <a:off x="6464029" y="5453700"/>
            <a:ext cx="5418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강남과 같이 교통량이 많은 지역일수록 교통안전에 대한 불만족도가 높아진다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통하여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신고 데이터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추출하였다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63EB5-7325-47AD-9FEA-5AACC0855B4F}"/>
              </a:ext>
            </a:extLst>
          </p:cNvPr>
          <p:cNvSpPr txBox="1"/>
          <p:nvPr/>
        </p:nvSpPr>
        <p:spPr>
          <a:xfrm>
            <a:off x="428591" y="5406206"/>
            <a:ext cx="5889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스마트치안 빅데이터 플랫폼의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체감안전도 데이터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통하여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시민들이 관할경찰서의 경찰들의 노력도를 평가한 지표를 토대로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추출하였다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03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11BF34-5C91-4BB0-9785-E0C4ABCE7C47}"/>
              </a:ext>
            </a:extLst>
          </p:cNvPr>
          <p:cNvSpPr txBox="1"/>
          <p:nvPr/>
        </p:nvSpPr>
        <p:spPr>
          <a:xfrm>
            <a:off x="233621" y="1024133"/>
            <a:ext cx="4043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 관련 설명변수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격자별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매핑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6E3F40-1515-42C6-B441-C002C8EC8C69}"/>
              </a:ext>
            </a:extLst>
          </p:cNvPr>
          <p:cNvSpPr txBox="1"/>
          <p:nvPr/>
        </p:nvSpPr>
        <p:spPr>
          <a:xfrm>
            <a:off x="4549593" y="2419826"/>
            <a:ext cx="3600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시설물 위경도 기반 격자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 할당방법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특정시설물 위경도 정보 확인 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Polygon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매핑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시설물 개수 총합 산출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 데이터프레임에 연결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17D9343-EA04-4028-8F93-AF4BE7BF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909" y="1011096"/>
            <a:ext cx="3006321" cy="3121066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7AE9FDAF-C520-492B-886E-3DD59CB903E3}"/>
              </a:ext>
            </a:extLst>
          </p:cNvPr>
          <p:cNvSpPr/>
          <p:nvPr/>
        </p:nvSpPr>
        <p:spPr>
          <a:xfrm>
            <a:off x="8083009" y="2598611"/>
            <a:ext cx="285724" cy="228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37BAA0-E462-4E40-97D3-2852EFCA3661}"/>
              </a:ext>
            </a:extLst>
          </p:cNvPr>
          <p:cNvGrpSpPr/>
          <p:nvPr/>
        </p:nvGrpSpPr>
        <p:grpSpPr>
          <a:xfrm>
            <a:off x="325892" y="1359985"/>
            <a:ext cx="4128601" cy="2817299"/>
            <a:chOff x="215380" y="1255910"/>
            <a:chExt cx="4591707" cy="3133316"/>
          </a:xfrm>
        </p:grpSpPr>
        <p:pic>
          <p:nvPicPr>
            <p:cNvPr id="44" name="Picture 30">
              <a:extLst>
                <a:ext uri="{FF2B5EF4-FFF2-40B4-BE49-F238E27FC236}">
                  <a16:creationId xmlns:a16="http://schemas.microsoft.com/office/drawing/2014/main" id="{DBFE2D91-7240-46AD-9342-57C55FE125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5"/>
            <a:stretch/>
          </p:blipFill>
          <p:spPr bwMode="auto">
            <a:xfrm>
              <a:off x="215380" y="1255910"/>
              <a:ext cx="3329883" cy="313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227680B2-46DF-4FAB-A24F-722BD0A7303A}"/>
                </a:ext>
              </a:extLst>
            </p:cNvPr>
            <p:cNvSpPr/>
            <p:nvPr/>
          </p:nvSpPr>
          <p:spPr>
            <a:xfrm rot="16200000">
              <a:off x="2117049" y="2308494"/>
              <a:ext cx="1135183" cy="1810191"/>
            </a:xfrm>
            <a:prstGeom prst="triangle">
              <a:avLst/>
            </a:prstGeom>
            <a:gradFill>
              <a:gsLst>
                <a:gs pos="15000">
                  <a:schemeClr val="bg1">
                    <a:alpha val="34000"/>
                  </a:schemeClr>
                </a:gs>
                <a:gs pos="99000">
                  <a:srgbClr val="FFF2DE">
                    <a:shade val="100000"/>
                    <a:satMod val="11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6826382-7278-4819-9E77-BA48539434B2}"/>
                </a:ext>
              </a:extLst>
            </p:cNvPr>
            <p:cNvSpPr/>
            <p:nvPr/>
          </p:nvSpPr>
          <p:spPr>
            <a:xfrm>
              <a:off x="3603410" y="2645998"/>
              <a:ext cx="1122398" cy="1135185"/>
            </a:xfrm>
            <a:prstGeom prst="rect">
              <a:avLst/>
            </a:prstGeom>
            <a:solidFill>
              <a:srgbClr val="FEF4E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BAE2DA-1643-43D9-9B31-AA895CB70996}"/>
                </a:ext>
              </a:extLst>
            </p:cNvPr>
            <p:cNvSpPr txBox="1"/>
            <p:nvPr/>
          </p:nvSpPr>
          <p:spPr>
            <a:xfrm>
              <a:off x="3533694" y="3821031"/>
              <a:ext cx="1261824" cy="25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(250m x 250m)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4095439-67E7-42AA-84AB-85BBD0991B19}"/>
                </a:ext>
              </a:extLst>
            </p:cNvPr>
            <p:cNvSpPr/>
            <p:nvPr/>
          </p:nvSpPr>
          <p:spPr>
            <a:xfrm>
              <a:off x="1614265" y="3124327"/>
              <a:ext cx="256622" cy="256622"/>
            </a:xfrm>
            <a:prstGeom prst="ellipse">
              <a:avLst/>
            </a:prstGeom>
            <a:noFill/>
            <a:ln w="19050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A528337-94DE-4773-8B51-2A7EF3FDBA67}"/>
                </a:ext>
              </a:extLst>
            </p:cNvPr>
            <p:cNvSpPr/>
            <p:nvPr/>
          </p:nvSpPr>
          <p:spPr>
            <a:xfrm>
              <a:off x="4081304" y="3151849"/>
              <a:ext cx="200764" cy="200764"/>
            </a:xfrm>
            <a:prstGeom prst="ellipse">
              <a:avLst/>
            </a:prstGeom>
            <a:solidFill>
              <a:srgbClr val="56D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E66227-E557-41C6-AB3D-5E1FE5D213EE}"/>
                </a:ext>
              </a:extLst>
            </p:cNvPr>
            <p:cNvSpPr txBox="1"/>
            <p:nvPr/>
          </p:nvSpPr>
          <p:spPr>
            <a:xfrm>
              <a:off x="3533696" y="3371733"/>
              <a:ext cx="1261824" cy="386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(126.9998, 37.2661)</a:t>
              </a:r>
              <a:endPara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FBF34A-AE9B-4B1B-A341-F29499FC4894}"/>
                </a:ext>
              </a:extLst>
            </p:cNvPr>
            <p:cNvSpPr txBox="1"/>
            <p:nvPr/>
          </p:nvSpPr>
          <p:spPr>
            <a:xfrm>
              <a:off x="3533696" y="2841949"/>
              <a:ext cx="1261824" cy="25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수원역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DA920F-E840-441F-85D5-005CDC06BCE8}"/>
                </a:ext>
              </a:extLst>
            </p:cNvPr>
            <p:cNvSpPr txBox="1"/>
            <p:nvPr/>
          </p:nvSpPr>
          <p:spPr>
            <a:xfrm>
              <a:off x="3545263" y="2143883"/>
              <a:ext cx="1261824" cy="29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다사</a:t>
              </a:r>
              <a:r>
                <a:rPr lang="en-US" altLang="ko-KR" sz="1200" b="1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55ba18ba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912BDCB-409C-4902-917D-79C4708AC5D5}"/>
              </a:ext>
            </a:extLst>
          </p:cNvPr>
          <p:cNvSpPr txBox="1"/>
          <p:nvPr/>
        </p:nvSpPr>
        <p:spPr>
          <a:xfrm>
            <a:off x="466660" y="4207414"/>
            <a:ext cx="11270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표제부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상권데이터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제공데이터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외부데이터 등을 다양하게 이용해 생활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시설 요인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가로환경요인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토지이용요인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유동인구요인의 격자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 개수를 산출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FD6CB345-D156-4783-91C4-AF29F0E4C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561575"/>
              </p:ext>
            </p:extLst>
          </p:nvPr>
        </p:nvGraphicFramePr>
        <p:xfrm>
          <a:off x="613326" y="4601347"/>
          <a:ext cx="10965348" cy="1810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674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749800">
                  <a:extLst>
                    <a:ext uri="{9D8B030D-6E8A-4147-A177-3AD203B41FA5}">
                      <a16:colId xmlns:a16="http://schemas.microsoft.com/office/drawing/2014/main" val="2529215310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472629612"/>
                    </a:ext>
                  </a:extLst>
                </a:gridCol>
              </a:tblGrid>
              <a:tr h="328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특성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특성 세부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819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치안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안전 요인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경찰서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보안등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CCTV,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가로등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안전비상벨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제공데이터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819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토지이용 요인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단독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공동주거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노후건축물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업무시설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공장시설 분포 등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국토정보맵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국토통계지도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제공데이터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28047"/>
                  </a:ext>
                </a:extLst>
              </a:tr>
              <a:tr h="3034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시설 요인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병의원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약국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지하철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어린이집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유흥주점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위락시설 등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제공데이터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어린이집정보공개포털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유치원알리미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34927"/>
                  </a:ext>
                </a:extLst>
              </a:tr>
              <a:tr h="2819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가로환경 요인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횡단보도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신호등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버스정류장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교차로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삼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오거리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경기데이터드림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국가교통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센터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2819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유동인구 요인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유동인구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성연령별 유동인구</a:t>
                      </a: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요일별</a:t>
                      </a: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유동인구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제공데이터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6A125D-1845-4FE4-B325-D9EF14C36322}"/>
              </a:ext>
            </a:extLst>
          </p:cNvPr>
          <p:cNvSpPr/>
          <p:nvPr/>
        </p:nvSpPr>
        <p:spPr>
          <a:xfrm>
            <a:off x="560716" y="4559665"/>
            <a:ext cx="1934042" cy="1871394"/>
          </a:xfrm>
          <a:prstGeom prst="rect">
            <a:avLst/>
          </a:prstGeom>
          <a:noFill/>
          <a:ln w="19050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Rectangle 37">
            <a:extLst>
              <a:ext uri="{FF2B5EF4-FFF2-40B4-BE49-F238E27FC236}">
                <a16:creationId xmlns:a16="http://schemas.microsoft.com/office/drawing/2014/main" id="{A37CC3CA-652A-4A72-96B1-4169AF4C99F9}"/>
              </a:ext>
            </a:extLst>
          </p:cNvPr>
          <p:cNvSpPr/>
          <p:nvPr/>
        </p:nvSpPr>
        <p:spPr>
          <a:xfrm>
            <a:off x="208826" y="311547"/>
            <a:ext cx="3100699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활용변수 정의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93338BD2-F862-44A4-889D-B762EE57AEDA}"/>
              </a:ext>
            </a:extLst>
          </p:cNvPr>
          <p:cNvSpPr/>
          <p:nvPr/>
        </p:nvSpPr>
        <p:spPr>
          <a:xfrm>
            <a:off x="3105107" y="318788"/>
            <a:ext cx="164726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목록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5CEF6661-7F5C-4ED7-9664-839D4EFB58B2}"/>
              </a:ext>
            </a:extLst>
          </p:cNvPr>
          <p:cNvSpPr/>
          <p:nvPr/>
        </p:nvSpPr>
        <p:spPr>
          <a:xfrm>
            <a:off x="4922332" y="318788"/>
            <a:ext cx="233849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추출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F69C85FC-EC9F-4CD9-B4EE-6AE0459308DF}"/>
              </a:ext>
            </a:extLst>
          </p:cNvPr>
          <p:cNvSpPr/>
          <p:nvPr/>
        </p:nvSpPr>
        <p:spPr>
          <a:xfrm>
            <a:off x="7341847" y="318788"/>
            <a:ext cx="85716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3EEE5A-5099-4589-AC09-B51CAA28D4B9}"/>
              </a:ext>
            </a:extLst>
          </p:cNvPr>
          <p:cNvCxnSpPr>
            <a:cxnSpLocks/>
          </p:cNvCxnSpPr>
          <p:nvPr/>
        </p:nvCxnSpPr>
        <p:spPr>
          <a:xfrm>
            <a:off x="7115102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FCD3C7-4E44-4028-94A9-064985DF97C8}"/>
              </a:ext>
            </a:extLst>
          </p:cNvPr>
          <p:cNvCxnSpPr>
            <a:cxnSpLocks/>
          </p:cNvCxnSpPr>
          <p:nvPr/>
        </p:nvCxnSpPr>
        <p:spPr>
          <a:xfrm>
            <a:off x="4671345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7">
            <a:extLst>
              <a:ext uri="{FF2B5EF4-FFF2-40B4-BE49-F238E27FC236}">
                <a16:creationId xmlns:a16="http://schemas.microsoft.com/office/drawing/2014/main" id="{88A91C09-F2B5-4920-B5FD-27FDB1A905F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</p:spTree>
    <p:extLst>
      <p:ext uri="{BB962C8B-B14F-4D97-AF65-F5344CB8AC3E}">
        <p14:creationId xmlns:p14="http://schemas.microsoft.com/office/powerpoint/2010/main" val="81860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823E43B-2B0C-440B-9685-6CCFBD93F24D}"/>
              </a:ext>
            </a:extLst>
          </p:cNvPr>
          <p:cNvGrpSpPr/>
          <p:nvPr/>
        </p:nvGrpSpPr>
        <p:grpSpPr>
          <a:xfrm>
            <a:off x="116919" y="1369811"/>
            <a:ext cx="3773346" cy="2604253"/>
            <a:chOff x="116919" y="1369811"/>
            <a:chExt cx="3773346" cy="2604253"/>
          </a:xfrm>
        </p:grpSpPr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124B06C3-106C-45D3-B4F8-53D8110FE6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14"/>
            <a:stretch/>
          </p:blipFill>
          <p:spPr bwMode="auto">
            <a:xfrm>
              <a:off x="116919" y="1369811"/>
              <a:ext cx="2813439" cy="2604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3B00092-F1D8-494A-B868-1FF9ADCFDCE8}"/>
                </a:ext>
              </a:extLst>
            </p:cNvPr>
            <p:cNvSpPr/>
            <p:nvPr/>
          </p:nvSpPr>
          <p:spPr>
            <a:xfrm>
              <a:off x="1290715" y="2942088"/>
              <a:ext cx="232924" cy="23292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5FB1E5FD-EB5B-4324-AB01-9F273E534AC4}"/>
                </a:ext>
              </a:extLst>
            </p:cNvPr>
            <p:cNvSpPr/>
            <p:nvPr/>
          </p:nvSpPr>
          <p:spPr>
            <a:xfrm rot="16200000">
              <a:off x="1656632" y="1942766"/>
              <a:ext cx="1030351" cy="1243706"/>
            </a:xfrm>
            <a:prstGeom prst="triangle">
              <a:avLst>
                <a:gd name="adj" fmla="val 0"/>
              </a:avLst>
            </a:prstGeom>
            <a:gradFill>
              <a:gsLst>
                <a:gs pos="15000">
                  <a:schemeClr val="bg1">
                    <a:alpha val="34000"/>
                  </a:schemeClr>
                </a:gs>
                <a:gs pos="99000">
                  <a:srgbClr val="FFF2DE">
                    <a:shade val="100000"/>
                    <a:satMod val="11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01B5183-C8A9-49CE-A677-78C813BB4D2B}"/>
                </a:ext>
              </a:extLst>
            </p:cNvPr>
            <p:cNvGrpSpPr/>
            <p:nvPr/>
          </p:nvGrpSpPr>
          <p:grpSpPr>
            <a:xfrm>
              <a:off x="2744967" y="2049443"/>
              <a:ext cx="1145298" cy="1312742"/>
              <a:chOff x="3090353" y="2506125"/>
              <a:chExt cx="1248022" cy="143048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D72A416-820F-4C1C-8CEE-C5B2D6D4C7AF}"/>
                  </a:ext>
                </a:extLst>
              </p:cNvPr>
              <p:cNvSpPr/>
              <p:nvPr/>
            </p:nvSpPr>
            <p:spPr>
              <a:xfrm>
                <a:off x="3159306" y="2506125"/>
                <a:ext cx="1110120" cy="1122767"/>
              </a:xfrm>
              <a:prstGeom prst="rect">
                <a:avLst/>
              </a:prstGeom>
              <a:solidFill>
                <a:srgbClr val="FEF4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7B6103-9265-4F00-B4BF-1512254EEA4B}"/>
                  </a:ext>
                </a:extLst>
              </p:cNvPr>
              <p:cNvSpPr txBox="1"/>
              <p:nvPr/>
            </p:nvSpPr>
            <p:spPr>
              <a:xfrm>
                <a:off x="3090353" y="3668304"/>
                <a:ext cx="1248021" cy="268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(250m x 250m)</a:t>
                </a:r>
                <a:endPara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EF63DB-1B40-4CD0-BCFC-C04C4EC334F4}"/>
                  </a:ext>
                </a:extLst>
              </p:cNvPr>
              <p:cNvSpPr txBox="1"/>
              <p:nvPr/>
            </p:nvSpPr>
            <p:spPr>
              <a:xfrm>
                <a:off x="3090354" y="2914692"/>
                <a:ext cx="1248021" cy="276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다사</a:t>
                </a: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55ba18ba</a:t>
                </a:r>
                <a:endParaRPr lang="ko-KR" altLang="en-US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8CB14C-04A4-4F1C-A9D8-E25B32844D09}"/>
                  </a:ext>
                </a:extLst>
              </p:cNvPr>
              <p:cNvSpPr txBox="1"/>
              <p:nvPr/>
            </p:nvSpPr>
            <p:spPr>
              <a:xfrm>
                <a:off x="4052052" y="2026754"/>
                <a:ext cx="3600934" cy="1244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면적정보 격자</a:t>
                </a:r>
                <a:r>
                  <a:rPr lang="en-US" altLang="ko-KR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(gid)</a:t>
                </a:r>
                <a:r>
                  <a:rPr lang="ko-KR" altLang="en-US" sz="12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별 매핑 방법</a:t>
                </a:r>
                <a:endParaRPr lang="en-US" altLang="ko-KR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28600" indent="-228600">
                  <a:buAutoNum type="arabicParenR"/>
                </a:pP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특정변수의 면적 </a:t>
                </a:r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Polygon 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</a:t>
                </a:r>
                <a:endPara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28600" indent="-228600">
                  <a:buAutoNum type="arabicParenR"/>
                </a:pP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격자</a:t>
                </a:r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(gid)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면적 </a:t>
                </a:r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Polygon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공통부분 산출</a:t>
                </a:r>
                <a:endPara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28600" indent="-228600">
                  <a:buAutoNum type="arabicParenR"/>
                </a:pP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격자</a:t>
                </a:r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(gid)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별 면적 값 산출</a:t>
                </a:r>
                <a:endPara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 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면적단위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8CB14C-04A4-4F1C-A9D8-E25B3284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52" y="2026754"/>
                <a:ext cx="3600934" cy="1244956"/>
              </a:xfrm>
              <a:prstGeom prst="rect">
                <a:avLst/>
              </a:prstGeom>
              <a:blipFill>
                <a:blip r:embed="rId3"/>
                <a:stretch>
                  <a:fillRect l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A3763194-96E6-4E6A-AD66-CA32203484E0}"/>
              </a:ext>
            </a:extLst>
          </p:cNvPr>
          <p:cNvSpPr/>
          <p:nvPr/>
        </p:nvSpPr>
        <p:spPr>
          <a:xfrm>
            <a:off x="6916155" y="2235759"/>
            <a:ext cx="285724" cy="228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2CF73C-5E8E-4B0E-888F-7E9D1496B59C}"/>
              </a:ext>
            </a:extLst>
          </p:cNvPr>
          <p:cNvGrpSpPr/>
          <p:nvPr/>
        </p:nvGrpSpPr>
        <p:grpSpPr>
          <a:xfrm>
            <a:off x="7319962" y="1713931"/>
            <a:ext cx="4787928" cy="1354860"/>
            <a:chOff x="7746955" y="2313316"/>
            <a:chExt cx="4313601" cy="117813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7E5DFD1-946A-4A77-9CC2-77A51F1C6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6955" y="2313316"/>
              <a:ext cx="4313601" cy="1178133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99CAF09-E86B-4059-8234-09F22B406154}"/>
                </a:ext>
              </a:extLst>
            </p:cNvPr>
            <p:cNvSpPr/>
            <p:nvPr/>
          </p:nvSpPr>
          <p:spPr>
            <a:xfrm>
              <a:off x="7812546" y="2892059"/>
              <a:ext cx="4202518" cy="284243"/>
            </a:xfrm>
            <a:prstGeom prst="rect">
              <a:avLst/>
            </a:prstGeom>
            <a:noFill/>
            <a:ln w="19050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0A80623-73AE-442C-9DC4-4E59972D5B1B}"/>
              </a:ext>
            </a:extLst>
          </p:cNvPr>
          <p:cNvSpPr txBox="1"/>
          <p:nvPr/>
        </p:nvSpPr>
        <p:spPr>
          <a:xfrm>
            <a:off x="7392765" y="3079423"/>
            <a:ext cx="360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용도지역도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완료 데이터프레임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C63C11-E59E-4CB1-9AEF-8E182CAF96E9}"/>
              </a:ext>
            </a:extLst>
          </p:cNvPr>
          <p:cNvSpPr txBox="1"/>
          <p:nvPr/>
        </p:nvSpPr>
        <p:spPr>
          <a:xfrm>
            <a:off x="370949" y="4023467"/>
            <a:ext cx="4043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Buffer </a:t>
            </a: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면적 </a:t>
            </a:r>
            <a:r>
              <a:rPr lang="ko-KR" altLang="en-US" sz="1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820DAC0-857F-43B2-AB43-65D1C761BF1F}"/>
              </a:ext>
            </a:extLst>
          </p:cNvPr>
          <p:cNvSpPr txBox="1"/>
          <p:nvPr/>
        </p:nvSpPr>
        <p:spPr>
          <a:xfrm>
            <a:off x="309530" y="6077354"/>
            <a:ext cx="1157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셉테드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(CPTED)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감시요소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안전요소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위험요소의 영향력을 연구에 반영하고 해석하기 위해 시설별로 적절한 반경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(Buffer)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부여해 중첩 분석을 시행한다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자체적으로 반경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(Buffer)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데이터가 존재하는 사고다발지역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 데이터 역시 동일하게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16759CE4-9BA9-47F6-8F2D-ACCDE21E5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05" y="4426526"/>
            <a:ext cx="3198420" cy="118616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942901B-C687-4D01-A074-FE2FBABEF738}"/>
              </a:ext>
            </a:extLst>
          </p:cNvPr>
          <p:cNvGrpSpPr/>
          <p:nvPr/>
        </p:nvGrpSpPr>
        <p:grpSpPr>
          <a:xfrm>
            <a:off x="3586691" y="3808327"/>
            <a:ext cx="6963839" cy="2125919"/>
            <a:chOff x="3653400" y="3381614"/>
            <a:chExt cx="6963839" cy="212591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7609F98-6BBC-4C6B-9A66-EEE9BFF2D987}"/>
                </a:ext>
              </a:extLst>
            </p:cNvPr>
            <p:cNvSpPr/>
            <p:nvPr/>
          </p:nvSpPr>
          <p:spPr>
            <a:xfrm>
              <a:off x="3653400" y="3381614"/>
              <a:ext cx="6386061" cy="21259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F4B762-C3CB-455B-823C-5CBD4EC3616A}"/>
                </a:ext>
              </a:extLst>
            </p:cNvPr>
            <p:cNvSpPr txBox="1"/>
            <p:nvPr/>
          </p:nvSpPr>
          <p:spPr>
            <a:xfrm>
              <a:off x="3759928" y="4906118"/>
              <a:ext cx="685731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셉테드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(CPTED)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감시요소인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CCTV,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가로등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경찰서에 대해서 감시범위를 각각 설정하고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중첩분석을 시행한다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sz="1100" i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박소량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i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박재국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공간 빅데이터와 범죄 통계자료를 이용한 범죄취약지 추출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</a:t>
              </a:r>
              <a:endParaRPr lang="ko-KR" altLang="en-US" sz="1100" i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ADF070-EF97-4307-8052-AFFA69CE6DC7}"/>
                </a:ext>
              </a:extLst>
            </p:cNvPr>
            <p:cNvSpPr txBox="1"/>
            <p:nvPr/>
          </p:nvSpPr>
          <p:spPr>
            <a:xfrm>
              <a:off x="3743645" y="3588940"/>
              <a:ext cx="625348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치안지구대를 중심으로 반경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300m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ko-KR" altLang="en-US" sz="11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버퍼링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결과를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...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경찰지구대나 치안센터의 입지는 범죄 예방을 위한 강력한 방어기제로 작용한다고 한다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100" i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정경석</a:t>
              </a:r>
              <a:r>
                <a:rPr lang="ko-KR" altLang="en-US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외 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“GIS</a:t>
              </a:r>
              <a:r>
                <a:rPr lang="ko-KR" altLang="en-US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공간통계기법을 이용한 </a:t>
              </a:r>
              <a:r>
                <a:rPr lang="ko-KR" altLang="en-US" sz="1100" i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시⋅공간적</a:t>
              </a:r>
              <a:r>
                <a:rPr lang="ko-KR" altLang="en-US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도시범죄 패턴 및 범죄발생 영향요인 분석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2E0FB22-B526-4A9A-97C8-C32C88BE1B4F}"/>
                </a:ext>
              </a:extLst>
            </p:cNvPr>
            <p:cNvSpPr txBox="1"/>
            <p:nvPr/>
          </p:nvSpPr>
          <p:spPr>
            <a:xfrm>
              <a:off x="3743645" y="4272182"/>
              <a:ext cx="625348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유흥업소 반경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100M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위험지역으로 구분 지었다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...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안전요소 및 위험요소를 반영하여 아래와 같이 안전 취약성 분석 모델을 설계하였다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100" i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송완영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i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정운희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김성재 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“CCTV</a:t>
              </a:r>
              <a:r>
                <a:rPr lang="ko-KR" altLang="en-US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활용한 스마트 안전 도우미 서비스 방법</a:t>
              </a:r>
              <a:r>
                <a:rPr lang="en-US" altLang="ko-KR" sz="11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</a:t>
              </a: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F8240C4A-01DA-430D-A38B-58E319781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8394" y="4174779"/>
            <a:ext cx="1599001" cy="1283602"/>
          </a:xfrm>
          <a:prstGeom prst="rect">
            <a:avLst/>
          </a:prstGeom>
        </p:spPr>
      </p:pic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BDCB1CF0-4661-4D5A-8E87-00819391BEC9}"/>
              </a:ext>
            </a:extLst>
          </p:cNvPr>
          <p:cNvSpPr/>
          <p:nvPr/>
        </p:nvSpPr>
        <p:spPr>
          <a:xfrm>
            <a:off x="10092721" y="4698895"/>
            <a:ext cx="282221" cy="225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B40489-E110-42FC-B249-CA9AE655AD61}"/>
              </a:ext>
            </a:extLst>
          </p:cNvPr>
          <p:cNvSpPr txBox="1"/>
          <p:nvPr/>
        </p:nvSpPr>
        <p:spPr>
          <a:xfrm>
            <a:off x="2715434" y="1678937"/>
            <a:ext cx="4043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용도지역 요인 </a:t>
            </a:r>
            <a:r>
              <a:rPr lang="ko-KR" altLang="en-US" sz="1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CBB43B-C15D-45FE-A11A-D5DAF179BEAB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038C5A67-0F8F-41CA-A70E-7DE379DA0F48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ABEBA260-9F8C-452D-AC61-C6090C42EDE5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1E920EE3-0BDA-447B-B756-D8064C2411DD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FAE76AC4-291B-4125-939A-63E15DEAD353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4BE7FA3-5DC3-413A-88D1-9A0983CE3180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D651C0F-CEA3-4C53-B58E-A4F662FA7027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87ED1224-34A7-4A8A-BE26-1E518F31D2C5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9EB0838-5792-474B-9A52-1BF79DECCE47}"/>
              </a:ext>
            </a:extLst>
          </p:cNvPr>
          <p:cNvSpPr txBox="1"/>
          <p:nvPr/>
        </p:nvSpPr>
        <p:spPr>
          <a:xfrm>
            <a:off x="233621" y="1024133"/>
            <a:ext cx="4043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면적 관련 설명변수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격자별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매핑</a:t>
            </a:r>
          </a:p>
        </p:txBody>
      </p:sp>
    </p:spTree>
    <p:extLst>
      <p:ext uri="{BB962C8B-B14F-4D97-AF65-F5344CB8AC3E}">
        <p14:creationId xmlns:p14="http://schemas.microsoft.com/office/powerpoint/2010/main" val="399207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>
            <a:extLst>
              <a:ext uri="{FF2B5EF4-FFF2-40B4-BE49-F238E27FC236}">
                <a16:creationId xmlns:a16="http://schemas.microsoft.com/office/drawing/2014/main" id="{1D1D9B5A-5BC8-49A4-A5F5-8AA817BF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35" y="1656259"/>
            <a:ext cx="17965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08DAC5A7-3725-4A2D-8979-A2D6B2A2B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35" y="1656259"/>
            <a:ext cx="17965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8EFF9C26-F078-4E71-9F6C-30CC12E98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04" y="1656259"/>
            <a:ext cx="17965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DA08937A-DDED-46FB-B5EA-C67A48DE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482" y="1656259"/>
            <a:ext cx="17965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BA980FF6-CB82-4B78-B6EA-816B42015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211" y="1656259"/>
            <a:ext cx="17965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33CB1EE3-9C8B-44E9-B643-741DD9C9D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42" y="1656259"/>
            <a:ext cx="17965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>
            <a:extLst>
              <a:ext uri="{FF2B5EF4-FFF2-40B4-BE49-F238E27FC236}">
                <a16:creationId xmlns:a16="http://schemas.microsoft.com/office/drawing/2014/main" id="{41CF126E-D345-4EF0-8868-51BC812C7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673" y="1656259"/>
            <a:ext cx="17965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DB49B98-7152-425F-B36F-D963C4901372}"/>
              </a:ext>
            </a:extLst>
          </p:cNvPr>
          <p:cNvGrpSpPr/>
          <p:nvPr/>
        </p:nvGrpSpPr>
        <p:grpSpPr>
          <a:xfrm>
            <a:off x="897702" y="3740089"/>
            <a:ext cx="10496550" cy="1962150"/>
            <a:chOff x="897702" y="3938220"/>
            <a:chExt cx="10496550" cy="196215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F4D8FB3-AD04-409F-B241-61C3E73E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702" y="3938220"/>
              <a:ext cx="10496550" cy="196215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3D6190-809B-4BA6-90F5-A26E096383EE}"/>
                </a:ext>
              </a:extLst>
            </p:cNvPr>
            <p:cNvSpPr/>
            <p:nvPr/>
          </p:nvSpPr>
          <p:spPr>
            <a:xfrm>
              <a:off x="903624" y="4991310"/>
              <a:ext cx="10390674" cy="435080"/>
            </a:xfrm>
            <a:prstGeom prst="rect">
              <a:avLst/>
            </a:prstGeom>
            <a:noFill/>
            <a:ln w="19050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25FDA2D-70DF-4C81-B03F-D9CC69291C03}"/>
                  </a:ext>
                </a:extLst>
              </p:cNvPr>
              <p:cNvSpPr txBox="1"/>
              <p:nvPr/>
            </p:nvSpPr>
            <p:spPr>
              <a:xfrm>
                <a:off x="909406" y="5700359"/>
                <a:ext cx="43095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다수 시설물에 대해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Buffer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면적 교차 시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중복 적용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면적 단위 기준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25FDA2D-70DF-4C81-B03F-D9CC69291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06" y="5700359"/>
                <a:ext cx="4309515" cy="430887"/>
              </a:xfrm>
              <a:prstGeom prst="rect">
                <a:avLst/>
              </a:prstGeom>
              <a:blipFill>
                <a:blip r:embed="rId10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23C0B04-9A37-4962-868C-1A25A7657DDF}"/>
              </a:ext>
            </a:extLst>
          </p:cNvPr>
          <p:cNvSpPr txBox="1"/>
          <p:nvPr/>
        </p:nvSpPr>
        <p:spPr>
          <a:xfrm>
            <a:off x="492499" y="1338738"/>
            <a:ext cx="945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치안안전시설 별로 적절한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Buffer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준 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치안안전시설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Buffer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면적과 교차하는 면적을 산출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8BA5C3-96FC-4470-BBE0-01756FED92FA}"/>
              </a:ext>
            </a:extLst>
          </p:cNvPr>
          <p:cNvSpPr txBox="1"/>
          <p:nvPr/>
        </p:nvSpPr>
        <p:spPr>
          <a:xfrm>
            <a:off x="1497863" y="6142849"/>
            <a:ext cx="945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치안안전시설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Buffer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면적을 통해 해당 격자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치안안전시설이 미치는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영향력 고려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F2FED85-6ABD-4607-827B-CB68E389B2F1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882A9BBE-D881-46F1-AE8A-8008FA7BD08E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081511DC-9179-45EC-8B55-C1E6D4BAAF07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94AE3A31-94D0-4A74-A30B-0BA8032BFA32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E0F4BDCD-FC60-4943-A909-F76CD59DE642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3FDEED-0867-46B6-9CB2-606EC8C56964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69D4FED-EABC-43A8-8FBF-AD59C47B3E35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D723309D-6B8F-4CDD-B5C1-8E7F41925CAD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2FDD5CE-83CA-43B7-98C3-2A53D4D263BF}"/>
              </a:ext>
            </a:extLst>
          </p:cNvPr>
          <p:cNvSpPr txBox="1"/>
          <p:nvPr/>
        </p:nvSpPr>
        <p:spPr>
          <a:xfrm>
            <a:off x="233621" y="1024133"/>
            <a:ext cx="4043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면적 관련 설명변수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격자별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매핑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590C01-679E-460E-BF79-26B0B84C660D}"/>
              </a:ext>
            </a:extLst>
          </p:cNvPr>
          <p:cNvSpPr txBox="1"/>
          <p:nvPr/>
        </p:nvSpPr>
        <p:spPr>
          <a:xfrm>
            <a:off x="348037" y="3496782"/>
            <a:ext cx="899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7D2091-5CF5-4FF7-AD66-95382FCE2FDF}"/>
              </a:ext>
            </a:extLst>
          </p:cNvPr>
          <p:cNvSpPr txBox="1"/>
          <p:nvPr/>
        </p:nvSpPr>
        <p:spPr>
          <a:xfrm>
            <a:off x="1797123" y="3496782"/>
            <a:ext cx="160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EB7B5B-5DA3-4B21-81D6-27F5039DE43D}"/>
              </a:ext>
            </a:extLst>
          </p:cNvPr>
          <p:cNvSpPr txBox="1"/>
          <p:nvPr/>
        </p:nvSpPr>
        <p:spPr>
          <a:xfrm>
            <a:off x="3613727" y="3496782"/>
            <a:ext cx="160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보안등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8ADCB8-686F-4D24-9106-2555B2BC1F42}"/>
              </a:ext>
            </a:extLst>
          </p:cNvPr>
          <p:cNvSpPr txBox="1"/>
          <p:nvPr/>
        </p:nvSpPr>
        <p:spPr>
          <a:xfrm>
            <a:off x="5307905" y="3496782"/>
            <a:ext cx="160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B5CB0-4BDA-4298-8FE9-07F7FC5017D0}"/>
              </a:ext>
            </a:extLst>
          </p:cNvPr>
          <p:cNvSpPr txBox="1"/>
          <p:nvPr/>
        </p:nvSpPr>
        <p:spPr>
          <a:xfrm>
            <a:off x="7115102" y="3496782"/>
            <a:ext cx="160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유흥업소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BC71A7-5041-44DE-9A71-CB4DAA023B2D}"/>
              </a:ext>
            </a:extLst>
          </p:cNvPr>
          <p:cNvSpPr txBox="1"/>
          <p:nvPr/>
        </p:nvSpPr>
        <p:spPr>
          <a:xfrm>
            <a:off x="8793840" y="3503217"/>
            <a:ext cx="160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CCTV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AD0F7C-19C5-4422-873C-013581D8EF19}"/>
              </a:ext>
            </a:extLst>
          </p:cNvPr>
          <p:cNvSpPr txBox="1"/>
          <p:nvPr/>
        </p:nvSpPr>
        <p:spPr>
          <a:xfrm>
            <a:off x="10601037" y="3503217"/>
            <a:ext cx="160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가로등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3305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>
            <a:extLst>
              <a:ext uri="{FF2B5EF4-FFF2-40B4-BE49-F238E27FC236}">
                <a16:creationId xmlns:a16="http://schemas.microsoft.com/office/drawing/2014/main" id="{0398E044-D03B-49C1-95C9-9DA488FA9789}"/>
              </a:ext>
            </a:extLst>
          </p:cNvPr>
          <p:cNvSpPr txBox="1">
            <a:spLocks/>
          </p:cNvSpPr>
          <p:nvPr/>
        </p:nvSpPr>
        <p:spPr>
          <a:xfrm>
            <a:off x="4972741" y="1288726"/>
            <a:ext cx="3241373" cy="390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1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낮은 수원시의 체감안전도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E4BE-D1A4-461F-818A-BF0064AA57B2}"/>
              </a:ext>
            </a:extLst>
          </p:cNvPr>
          <p:cNvSpPr txBox="1"/>
          <p:nvPr/>
        </p:nvSpPr>
        <p:spPr>
          <a:xfrm>
            <a:off x="4431249" y="4466447"/>
            <a:ext cx="41411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시도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관서별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종합체감안전도 평균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(72.2)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낮은 체감안전도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수원남부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:71.55 /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수원서부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70.6 /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수원중부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:70.4)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15A429-9033-4BFC-8731-5C02914506D6}"/>
              </a:ext>
            </a:extLst>
          </p:cNvPr>
          <p:cNvGrpSpPr/>
          <p:nvPr/>
        </p:nvGrpSpPr>
        <p:grpSpPr>
          <a:xfrm>
            <a:off x="4485434" y="1894870"/>
            <a:ext cx="3882000" cy="2414216"/>
            <a:chOff x="215595" y="2167931"/>
            <a:chExt cx="4143046" cy="257656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E0FA183-340A-44A6-9CEC-CCA88C3EC2B6}"/>
                </a:ext>
              </a:extLst>
            </p:cNvPr>
            <p:cNvGrpSpPr/>
            <p:nvPr/>
          </p:nvGrpSpPr>
          <p:grpSpPr>
            <a:xfrm>
              <a:off x="217488" y="2167931"/>
              <a:ext cx="4141153" cy="2335844"/>
              <a:chOff x="441960" y="2167935"/>
              <a:chExt cx="4141152" cy="2335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0D5E144-A320-4ED7-A5A5-E2BB988DA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5614" y="2167935"/>
                <a:ext cx="3991951" cy="2335847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7AAB896-5B06-4ED6-9F02-FE8F2EB0C7AE}"/>
                  </a:ext>
                </a:extLst>
              </p:cNvPr>
              <p:cNvSpPr/>
              <p:nvPr/>
            </p:nvSpPr>
            <p:spPr>
              <a:xfrm>
                <a:off x="441960" y="2963386"/>
                <a:ext cx="4141152" cy="656114"/>
              </a:xfrm>
              <a:prstGeom prst="rect">
                <a:avLst/>
              </a:prstGeom>
              <a:noFill/>
              <a:ln w="38100">
                <a:solidFill>
                  <a:srgbClr val="56D7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FE679F-CE9D-4DE2-8901-ADD5AB12EE22}"/>
                </a:ext>
              </a:extLst>
            </p:cNvPr>
            <p:cNvSpPr txBox="1"/>
            <p:nvPr/>
          </p:nvSpPr>
          <p:spPr>
            <a:xfrm>
              <a:off x="215595" y="4481716"/>
              <a:ext cx="2574210" cy="262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 </a:t>
              </a:r>
              <a:r>
                <a:rPr lang="ko-KR" altLang="en-US" sz="10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 </a:t>
              </a:r>
              <a:r>
                <a:rPr lang="en-US" altLang="ko-KR" sz="10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000" i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스마트치안 빅데이터 플랫폼 </a:t>
              </a:r>
              <a:endParaRPr lang="en-US" altLang="ko-KR" sz="1000" i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4078FF-777F-4F6A-B8A1-A137AA89282E}"/>
              </a:ext>
            </a:extLst>
          </p:cNvPr>
          <p:cNvSpPr txBox="1"/>
          <p:nvPr/>
        </p:nvSpPr>
        <p:spPr>
          <a:xfrm>
            <a:off x="714459" y="6058529"/>
            <a:ext cx="106287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시민들의 체감안전도 및 만족도 향상을 위해 </a:t>
            </a:r>
            <a:r>
              <a:rPr lang="en-US" altLang="ko-KR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빅데이터를 활용한 정책 제안 및 특성 분석의 필요성</a:t>
            </a:r>
            <a:endParaRPr lang="en-US" altLang="ko-KR" sz="16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3EB1B5A3-32DC-4DFC-8E61-25059B2B7B60}"/>
              </a:ext>
            </a:extLst>
          </p:cNvPr>
          <p:cNvSpPr txBox="1">
            <a:spLocks/>
          </p:cNvSpPr>
          <p:nvPr/>
        </p:nvSpPr>
        <p:spPr>
          <a:xfrm>
            <a:off x="702884" y="1288726"/>
            <a:ext cx="3440657" cy="39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1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수원시의 다양한 치안 정책 설계  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C8697591-F0B6-410B-BF27-B962DE97161F}"/>
              </a:ext>
            </a:extLst>
          </p:cNvPr>
          <p:cNvSpPr txBox="1">
            <a:spLocks/>
          </p:cNvSpPr>
          <p:nvPr/>
        </p:nvSpPr>
        <p:spPr>
          <a:xfrm>
            <a:off x="8743633" y="1288726"/>
            <a:ext cx="3241374" cy="39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sz="1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빅데이터 기반의 스마트 치안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0837C4-990C-4EDD-BDAA-47960B3AB72F}"/>
              </a:ext>
            </a:extLst>
          </p:cNvPr>
          <p:cNvSpPr txBox="1"/>
          <p:nvPr/>
        </p:nvSpPr>
        <p:spPr>
          <a:xfrm>
            <a:off x="452415" y="4567253"/>
            <a:ext cx="4141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 시민들의 안전을 위해 수원시는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치안 정책을 전개하고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821E94-925E-471C-AC48-5892D88672AB}"/>
              </a:ext>
            </a:extLst>
          </p:cNvPr>
          <p:cNvGrpSpPr/>
          <p:nvPr/>
        </p:nvGrpSpPr>
        <p:grpSpPr>
          <a:xfrm>
            <a:off x="64526" y="2488724"/>
            <a:ext cx="4740521" cy="1649798"/>
            <a:chOff x="4183016" y="2189771"/>
            <a:chExt cx="4740521" cy="1649798"/>
          </a:xfrm>
        </p:grpSpPr>
        <p:pic>
          <p:nvPicPr>
            <p:cNvPr id="19" name="Picture 2" descr="경기신문 - 기본에 충실한 경기·인천 지역 바른 신문">
              <a:extLst>
                <a:ext uri="{FF2B5EF4-FFF2-40B4-BE49-F238E27FC236}">
                  <a16:creationId xmlns:a16="http://schemas.microsoft.com/office/drawing/2014/main" id="{38260867-680B-4AFF-A061-C5BDC8744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644" y="2328410"/>
              <a:ext cx="1231669" cy="239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BF2442-5908-4900-B581-8077FDF4B6D8}"/>
                </a:ext>
              </a:extLst>
            </p:cNvPr>
            <p:cNvSpPr txBox="1"/>
            <p:nvPr/>
          </p:nvSpPr>
          <p:spPr>
            <a:xfrm>
              <a:off x="5690936" y="2189771"/>
              <a:ext cx="28978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i="0" dirty="0">
                  <a:solidFill>
                    <a:srgbClr val="363636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수원서부서</a:t>
              </a:r>
              <a:r>
                <a:rPr lang="en-US" altLang="ko-KR" sz="1200" b="1" i="0" dirty="0">
                  <a:solidFill>
                    <a:srgbClr val="363636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1" i="0" dirty="0" err="1">
                  <a:solidFill>
                    <a:srgbClr val="363636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고등동</a:t>
              </a:r>
              <a:r>
                <a:rPr lang="ko-KR" altLang="en-US" sz="1200" b="1" i="0" dirty="0">
                  <a:solidFill>
                    <a:srgbClr val="363636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일대 치안 그물망</a:t>
              </a:r>
              <a:r>
                <a:rPr lang="en-US" altLang="ko-KR" sz="1200" b="1" i="0" dirty="0">
                  <a:solidFill>
                    <a:srgbClr val="363636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··· </a:t>
              </a:r>
            </a:p>
            <a:p>
              <a:pPr algn="ctr"/>
              <a:r>
                <a:rPr lang="en-US" altLang="ko-KR" sz="1200" b="1" i="0" dirty="0">
                  <a:solidFill>
                    <a:srgbClr val="363636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"</a:t>
              </a:r>
              <a:r>
                <a:rPr lang="ko-KR" altLang="en-US" sz="1200" b="1" i="0" dirty="0">
                  <a:solidFill>
                    <a:srgbClr val="363636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여성과 아동 안전 확보</a:t>
              </a:r>
              <a:r>
                <a:rPr lang="en-US" altLang="ko-KR" sz="1200" b="1" i="0" dirty="0">
                  <a:solidFill>
                    <a:srgbClr val="363636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"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1" name="Picture 4" descr="중부일보 - 경기·인천의 든든한 친구">
              <a:extLst>
                <a:ext uri="{FF2B5EF4-FFF2-40B4-BE49-F238E27FC236}">
                  <a16:creationId xmlns:a16="http://schemas.microsoft.com/office/drawing/2014/main" id="{C0698AA7-6355-4AD0-8E60-72E14C095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016" y="2917016"/>
              <a:ext cx="1129220" cy="240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C80650-536D-42F8-9197-18D04B4A313F}"/>
                </a:ext>
              </a:extLst>
            </p:cNvPr>
            <p:cNvSpPr txBox="1"/>
            <p:nvPr/>
          </p:nvSpPr>
          <p:spPr>
            <a:xfrm>
              <a:off x="5276200" y="2785354"/>
              <a:ext cx="36113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수원남부경찰서</a:t>
              </a:r>
              <a:r>
                <a:rPr lang="en-US" altLang="ko-KR" sz="1200" b="1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1" i="0" dirty="0" err="1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인계동</a:t>
              </a:r>
              <a:r>
                <a:rPr lang="ko-KR" altLang="en-US" sz="1200" b="1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치안 강화 위해 </a:t>
              </a:r>
              <a:endParaRPr lang="en-US" altLang="ko-KR" sz="1200" b="1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b="1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민</a:t>
              </a:r>
              <a:r>
                <a:rPr lang="en-US" altLang="ko-KR" sz="1200" b="1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</a:t>
              </a:r>
              <a:r>
                <a:rPr lang="ko-KR" altLang="en-US" sz="1200" b="1" i="0" dirty="0">
                  <a:solidFill>
                    <a:srgbClr val="2222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관이 함께하는 다양한 치안 프로그램 추진 중</a:t>
              </a:r>
            </a:p>
          </p:txBody>
        </p:sp>
        <p:pic>
          <p:nvPicPr>
            <p:cNvPr id="23" name="Picture 8" descr="머니S">
              <a:extLst>
                <a:ext uri="{FF2B5EF4-FFF2-40B4-BE49-F238E27FC236}">
                  <a16:creationId xmlns:a16="http://schemas.microsoft.com/office/drawing/2014/main" id="{91A474A8-E0F8-40E6-B043-3BE55D972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04" y="3435069"/>
              <a:ext cx="1281394" cy="347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D527BC-FC79-4961-B77E-80C21FC9D9E7}"/>
                </a:ext>
              </a:extLst>
            </p:cNvPr>
            <p:cNvSpPr txBox="1"/>
            <p:nvPr/>
          </p:nvSpPr>
          <p:spPr>
            <a:xfrm>
              <a:off x="5312236" y="3377904"/>
              <a:ext cx="36113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수원시</a:t>
              </a:r>
              <a:r>
                <a:rPr lang="en-US" altLang="ko-KR" sz="1200" b="1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2023</a:t>
              </a:r>
              <a:r>
                <a:rPr lang="ko-KR" altLang="en-US" sz="1200" b="1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년말 지동에 팔달경찰서 문 연다</a:t>
              </a:r>
              <a:endParaRPr lang="en-US" altLang="ko-KR" sz="1200" b="1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200" b="1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… </a:t>
              </a:r>
              <a:r>
                <a:rPr lang="ko-KR" altLang="en-US" sz="1200" b="1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내년 </a:t>
              </a:r>
              <a:r>
                <a:rPr lang="en-US" altLang="ko-KR" sz="1200" b="1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200" b="1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착공</a:t>
              </a:r>
            </a:p>
          </p:txBody>
        </p:sp>
      </p:grpSp>
      <p:pic>
        <p:nvPicPr>
          <p:cNvPr id="25" name="Picture 10" descr="인천투데이">
            <a:extLst>
              <a:ext uri="{FF2B5EF4-FFF2-40B4-BE49-F238E27FC236}">
                <a16:creationId xmlns:a16="http://schemas.microsoft.com/office/drawing/2014/main" id="{4951C7F8-F164-46F0-9654-7D096E983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159" y="1788803"/>
            <a:ext cx="1193591" cy="2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76C54C-B2E5-4339-842E-BA7B9238C822}"/>
              </a:ext>
            </a:extLst>
          </p:cNvPr>
          <p:cNvSpPr txBox="1"/>
          <p:nvPr/>
        </p:nvSpPr>
        <p:spPr>
          <a:xfrm>
            <a:off x="9737165" y="1667834"/>
            <a:ext cx="2390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인천시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(AI) 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1200" b="1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활용해 ‘밤길 안전’ 강화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3CAFEF0-BF2D-430A-A2CA-C34C98769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706" y="2225893"/>
            <a:ext cx="3321759" cy="19600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83269A-5AFD-4504-A362-6FBFDF45C90B}"/>
              </a:ext>
            </a:extLst>
          </p:cNvPr>
          <p:cNvSpPr txBox="1"/>
          <p:nvPr/>
        </p:nvSpPr>
        <p:spPr>
          <a:xfrm>
            <a:off x="8743633" y="4282369"/>
            <a:ext cx="3533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 예방 분야에서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신고에 효율적으로 대처하기 위한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활용 모델을 제시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분석을 통한 순찰 및 </a:t>
            </a:r>
            <a:r>
              <a:rPr lang="en-US" altLang="ko-KR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대응 </a:t>
            </a:r>
            <a:endParaRPr lang="en-US" altLang="ko-KR" sz="12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효율화 모델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350ECB3-3B27-4F86-B2A0-E0C7723959B6}"/>
              </a:ext>
            </a:extLst>
          </p:cNvPr>
          <p:cNvGrpSpPr/>
          <p:nvPr/>
        </p:nvGrpSpPr>
        <p:grpSpPr>
          <a:xfrm>
            <a:off x="208828" y="293151"/>
            <a:ext cx="11983172" cy="444797"/>
            <a:chOff x="208828" y="293151"/>
            <a:chExt cx="11983172" cy="444797"/>
          </a:xfrm>
        </p:grpSpPr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6B534CF7-86A2-4602-A669-F214A5BF9D8B}"/>
                </a:ext>
              </a:extLst>
            </p:cNvPr>
            <p:cNvSpPr/>
            <p:nvPr/>
          </p:nvSpPr>
          <p:spPr>
            <a:xfrm>
              <a:off x="208828" y="346273"/>
              <a:ext cx="15148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01.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서론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A456123A-89EE-44BF-8DFF-B17E7744A35F}"/>
                </a:ext>
              </a:extLst>
            </p:cNvPr>
            <p:cNvSpPr/>
            <p:nvPr/>
          </p:nvSpPr>
          <p:spPr>
            <a:xfrm>
              <a:off x="1832927" y="318788"/>
              <a:ext cx="135385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연구배경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69BD7B6E-924C-448B-BE7E-3D0A990946BC}"/>
                </a:ext>
              </a:extLst>
            </p:cNvPr>
            <p:cNvSpPr/>
            <p:nvPr/>
          </p:nvSpPr>
          <p:spPr>
            <a:xfrm>
              <a:off x="3511760" y="318788"/>
              <a:ext cx="135385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연구주제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56261634-FC97-478A-8B93-FBC6942C4007}"/>
                </a:ext>
              </a:extLst>
            </p:cNvPr>
            <p:cNvSpPr/>
            <p:nvPr/>
          </p:nvSpPr>
          <p:spPr>
            <a:xfrm>
              <a:off x="5190594" y="318788"/>
              <a:ext cx="135385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연구과정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26985BC-3A11-4B94-8C6C-CCF86067469F}"/>
                </a:ext>
              </a:extLst>
            </p:cNvPr>
            <p:cNvCxnSpPr>
              <a:cxnSpLocks/>
            </p:cNvCxnSpPr>
            <p:nvPr/>
          </p:nvCxnSpPr>
          <p:spPr>
            <a:xfrm>
              <a:off x="5028103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96E2401-46F8-40E1-AFCB-40184D666D77}"/>
                </a:ext>
              </a:extLst>
            </p:cNvPr>
            <p:cNvCxnSpPr>
              <a:cxnSpLocks/>
            </p:cNvCxnSpPr>
            <p:nvPr/>
          </p:nvCxnSpPr>
          <p:spPr>
            <a:xfrm>
              <a:off x="3349270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03ACCD43-FD75-4FFE-AA95-578E5B27A9A2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0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B865B9A-47F0-4F64-9992-ABA430D97150}"/>
              </a:ext>
            </a:extLst>
          </p:cNvPr>
          <p:cNvSpPr txBox="1"/>
          <p:nvPr/>
        </p:nvSpPr>
        <p:spPr>
          <a:xfrm>
            <a:off x="9759728" y="4174388"/>
            <a:ext cx="234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토지이용 요인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D4E455-4BCC-441F-9115-7CC1FD5B15DE}"/>
              </a:ext>
            </a:extLst>
          </p:cNvPr>
          <p:cNvSpPr txBox="1"/>
          <p:nvPr/>
        </p:nvSpPr>
        <p:spPr>
          <a:xfrm>
            <a:off x="9557155" y="4534440"/>
            <a:ext cx="2754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주거용건축물면적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단독주거건축물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</a:t>
            </a:r>
          </a:p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년이상건축물수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30~34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년건축물수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총건축물수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개별주택가격</a:t>
            </a:r>
          </a:p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년이상건축물수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단독주거건축물비율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공동주거건축물비율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5AD14C-5D40-460A-875B-23A508FE7547}"/>
              </a:ext>
            </a:extLst>
          </p:cNvPr>
          <p:cNvSpPr txBox="1"/>
          <p:nvPr/>
        </p:nvSpPr>
        <p:spPr>
          <a:xfrm>
            <a:off x="315845" y="3587694"/>
            <a:ext cx="4043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파생변수 생성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4AADE6E-82BE-4D70-B9AD-1226746F2BB3}"/>
              </a:ext>
            </a:extLst>
          </p:cNvPr>
          <p:cNvSpPr/>
          <p:nvPr/>
        </p:nvSpPr>
        <p:spPr>
          <a:xfrm>
            <a:off x="9759728" y="5705979"/>
            <a:ext cx="185603" cy="148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3C761D-3526-48AF-B08F-6241939F6305}"/>
              </a:ext>
            </a:extLst>
          </p:cNvPr>
          <p:cNvSpPr txBox="1"/>
          <p:nvPr/>
        </p:nvSpPr>
        <p:spPr>
          <a:xfrm>
            <a:off x="315845" y="5084451"/>
            <a:ext cx="8014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파생변수 생성을 통해 해당 지역의 공간적 특성을 세부적으로 이해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1AE221A-5863-4A7D-8C53-04DFDDA7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82" y="986521"/>
            <a:ext cx="6929288" cy="266366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FC6648D-7374-4BD5-BFE1-3B08297EFFB2}"/>
              </a:ext>
            </a:extLst>
          </p:cNvPr>
          <p:cNvSpPr txBox="1"/>
          <p:nvPr/>
        </p:nvSpPr>
        <p:spPr>
          <a:xfrm>
            <a:off x="486980" y="1376970"/>
            <a:ext cx="4796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국토정보맵에서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제공하는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국토통계 수치정보를 이용한다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E442AD-34B1-4C09-B7A9-0A7578BB28A1}"/>
              </a:ext>
            </a:extLst>
          </p:cNvPr>
          <p:cNvGrpSpPr/>
          <p:nvPr/>
        </p:nvGrpSpPr>
        <p:grpSpPr>
          <a:xfrm>
            <a:off x="339082" y="1710321"/>
            <a:ext cx="1860180" cy="1870377"/>
            <a:chOff x="131180" y="1475673"/>
            <a:chExt cx="2093549" cy="2105025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DFA02B1-6DD6-4EE1-B6B1-8E1E5007C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372"/>
            <a:stretch/>
          </p:blipFill>
          <p:spPr>
            <a:xfrm>
              <a:off x="131180" y="1475673"/>
              <a:ext cx="2093549" cy="210502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C29FF97-72CE-4F75-A4B4-A62DF37342F1}"/>
                </a:ext>
              </a:extLst>
            </p:cNvPr>
            <p:cNvSpPr/>
            <p:nvPr/>
          </p:nvSpPr>
          <p:spPr>
            <a:xfrm>
              <a:off x="679107" y="1555687"/>
              <a:ext cx="1545622" cy="1763873"/>
            </a:xfrm>
            <a:prstGeom prst="rect">
              <a:avLst/>
            </a:prstGeom>
            <a:noFill/>
            <a:ln w="19050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E1A8D8B-A8D6-4D20-A92D-D3ADEDE16206}"/>
              </a:ext>
            </a:extLst>
          </p:cNvPr>
          <p:cNvSpPr txBox="1"/>
          <p:nvPr/>
        </p:nvSpPr>
        <p:spPr>
          <a:xfrm>
            <a:off x="2304629" y="2146962"/>
            <a:ext cx="2619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수치정보 격자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 매핑 방법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확인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격자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토대로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merge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F5CC643E-4D0B-4069-A3BA-C4E86715BC9A}"/>
              </a:ext>
            </a:extLst>
          </p:cNvPr>
          <p:cNvSpPr/>
          <p:nvPr/>
        </p:nvSpPr>
        <p:spPr>
          <a:xfrm>
            <a:off x="4744098" y="2383780"/>
            <a:ext cx="285724" cy="228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44733B-B659-4825-845B-103FA053A1B4}"/>
              </a:ext>
            </a:extLst>
          </p:cNvPr>
          <p:cNvSpPr/>
          <p:nvPr/>
        </p:nvSpPr>
        <p:spPr>
          <a:xfrm>
            <a:off x="5527296" y="1308502"/>
            <a:ext cx="872430" cy="2213261"/>
          </a:xfrm>
          <a:prstGeom prst="rect">
            <a:avLst/>
          </a:prstGeom>
          <a:noFill/>
          <a:ln w="19050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490CDF8-270F-4CA7-84C7-ED0D4C144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027305"/>
              </p:ext>
            </p:extLst>
          </p:nvPr>
        </p:nvGraphicFramePr>
        <p:xfrm>
          <a:off x="390810" y="5430369"/>
          <a:ext cx="8992299" cy="979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45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895146">
                  <a:extLst>
                    <a:ext uri="{9D8B030D-6E8A-4147-A177-3AD203B41FA5}">
                      <a16:colId xmlns:a16="http://schemas.microsoft.com/office/drawing/2014/main" val="2529215310"/>
                    </a:ext>
                  </a:extLst>
                </a:gridCol>
                <a:gridCol w="3582700">
                  <a:extLst>
                    <a:ext uri="{9D8B030D-6E8A-4147-A177-3AD203B41FA5}">
                      <a16:colId xmlns:a16="http://schemas.microsoft.com/office/drawing/2014/main" val="472629612"/>
                    </a:ext>
                  </a:extLst>
                </a:gridCol>
              </a:tblGrid>
              <a:tr h="360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특성</a:t>
                      </a:r>
                    </a:p>
                  </a:txBody>
                  <a:tcPr marL="78270" marR="78270" marT="39135" marB="39135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특성 세부</a:t>
                      </a:r>
                    </a:p>
                  </a:txBody>
                  <a:tcPr marL="78270" marR="78270" marT="39135" marB="39135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출처</a:t>
                      </a:r>
                    </a:p>
                  </a:txBody>
                  <a:tcPr marL="78270" marR="78270" marT="39135" marB="39135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토지이용 요인</a:t>
                      </a:r>
                      <a:endParaRPr lang="ko-KR" altLang="en-US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4354" marR="54354" marT="54354" marB="54354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단독</a:t>
                      </a:r>
                      <a:r>
                        <a:rPr lang="en-US" alt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공동주거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노후건축물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업무시설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공장시설 분포 등</a:t>
                      </a:r>
                    </a:p>
                  </a:txBody>
                  <a:tcPr marL="54354" marR="54354" marT="54354" marB="54354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국토정보맵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국토통계지도</a:t>
                      </a:r>
                      <a:r>
                        <a:rPr lang="en-US" alt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제공데이터</a:t>
                      </a:r>
                    </a:p>
                  </a:txBody>
                  <a:tcPr marL="54354" marR="54354" marT="54354" marB="54354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28047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 요인</a:t>
                      </a:r>
                      <a:endParaRPr lang="ko-KR" altLang="en-US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4354" marR="54354" marT="54354" marB="54354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총인구</a:t>
                      </a:r>
                      <a:r>
                        <a:rPr lang="en-US" alt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남자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여자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청년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고령자수</a:t>
                      </a:r>
                    </a:p>
                  </a:txBody>
                  <a:tcPr marL="54354" marR="54354" marT="54354" marB="54354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국토정보맵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국토통계지도</a:t>
                      </a:r>
                    </a:p>
                  </a:txBody>
                  <a:tcPr marL="54354" marR="54354" marT="54354" marB="54354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90882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2A9657-B9AB-4BF3-BB84-BE98496F7B78}"/>
              </a:ext>
            </a:extLst>
          </p:cNvPr>
          <p:cNvSpPr/>
          <p:nvPr/>
        </p:nvSpPr>
        <p:spPr>
          <a:xfrm>
            <a:off x="390810" y="5449733"/>
            <a:ext cx="1542162" cy="979604"/>
          </a:xfrm>
          <a:prstGeom prst="rect">
            <a:avLst/>
          </a:prstGeom>
          <a:noFill/>
          <a:ln w="19050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723E92F-0ADE-4137-B0F5-DD17EB605E9C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54" name="Rectangle 37">
              <a:extLst>
                <a:ext uri="{FF2B5EF4-FFF2-40B4-BE49-F238E27FC236}">
                  <a16:creationId xmlns:a16="http://schemas.microsoft.com/office/drawing/2014/main" id="{64BBD65A-4772-4349-B1C2-E2D3547158DC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55" name="Rectangle 37">
              <a:extLst>
                <a:ext uri="{FF2B5EF4-FFF2-40B4-BE49-F238E27FC236}">
                  <a16:creationId xmlns:a16="http://schemas.microsoft.com/office/drawing/2014/main" id="{7B4B235F-2FA7-4C2D-8E4C-005815B1F108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6" name="Rectangle 37">
              <a:extLst>
                <a:ext uri="{FF2B5EF4-FFF2-40B4-BE49-F238E27FC236}">
                  <a16:creationId xmlns:a16="http://schemas.microsoft.com/office/drawing/2014/main" id="{A2AA9877-D2D2-4005-8912-C53083D2943D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7" name="Rectangle 37">
              <a:extLst>
                <a:ext uri="{FF2B5EF4-FFF2-40B4-BE49-F238E27FC236}">
                  <a16:creationId xmlns:a16="http://schemas.microsoft.com/office/drawing/2014/main" id="{5E8DC6AC-38A4-45A3-82AC-E4B39F72F72C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0832E3F-6FE5-4634-AD68-3E7FD32D398D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84A8C6A-65E8-46FD-8815-467E040F1A17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37">
              <a:extLst>
                <a:ext uri="{FF2B5EF4-FFF2-40B4-BE49-F238E27FC236}">
                  <a16:creationId xmlns:a16="http://schemas.microsoft.com/office/drawing/2014/main" id="{144B71D9-BBB0-4594-B81A-7489992207FD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49EC01-319F-484C-9BED-E35410C4F72C}"/>
              </a:ext>
            </a:extLst>
          </p:cNvPr>
          <p:cNvSpPr txBox="1"/>
          <p:nvPr/>
        </p:nvSpPr>
        <p:spPr>
          <a:xfrm>
            <a:off x="233621" y="1024133"/>
            <a:ext cx="4043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 관련 설명변수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격자별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매핑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1FF389-8942-4C87-A5FC-D038F0C6A6C4}"/>
              </a:ext>
            </a:extLst>
          </p:cNvPr>
          <p:cNvSpPr/>
          <p:nvPr/>
        </p:nvSpPr>
        <p:spPr>
          <a:xfrm>
            <a:off x="339082" y="3922787"/>
            <a:ext cx="8330315" cy="1150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3CA247-EC38-4494-9A4F-4EC286664DBE}"/>
              </a:ext>
            </a:extLst>
          </p:cNvPr>
          <p:cNvSpPr txBox="1"/>
          <p:nvPr/>
        </p:nvSpPr>
        <p:spPr>
          <a:xfrm>
            <a:off x="466530" y="4064763"/>
            <a:ext cx="442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단독주거건축물비율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단독주거건축물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u="sng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총건축물수</a:t>
            </a:r>
            <a:endParaRPr lang="en-US" altLang="ko-KR" sz="12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공동주거건축물비율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u="sng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총건축물수</a:t>
            </a:r>
            <a:endParaRPr lang="en-US" altLang="ko-KR" sz="12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200" u="sng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년이상건축물수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30~34</a:t>
            </a:r>
            <a:r>
              <a:rPr lang="ko-KR" altLang="en-US" sz="1200" u="sng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년건축물수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+ 35</a:t>
            </a:r>
            <a:r>
              <a:rPr lang="ko-KR" altLang="en-US" sz="1200" u="sng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u="sng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건축물수</a:t>
            </a:r>
            <a:endParaRPr lang="en-US" altLang="ko-KR" sz="12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805F2-5550-413E-8C8F-72D73A48577D}"/>
              </a:ext>
            </a:extLst>
          </p:cNvPr>
          <p:cNvSpPr txBox="1"/>
          <p:nvPr/>
        </p:nvSpPr>
        <p:spPr>
          <a:xfrm>
            <a:off x="5263449" y="4185227"/>
            <a:ext cx="442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격자 내 단독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공동주거건축물의 비율 파악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C5F198E-253F-4D30-81DF-D905A20061D3}"/>
              </a:ext>
            </a:extLst>
          </p:cNvPr>
          <p:cNvSpPr/>
          <p:nvPr/>
        </p:nvSpPr>
        <p:spPr>
          <a:xfrm>
            <a:off x="4886830" y="4639283"/>
            <a:ext cx="185603" cy="148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EA3880-29A1-4E03-8DF1-09F42B8B2671}"/>
              </a:ext>
            </a:extLst>
          </p:cNvPr>
          <p:cNvSpPr txBox="1"/>
          <p:nvPr/>
        </p:nvSpPr>
        <p:spPr>
          <a:xfrm>
            <a:off x="5263449" y="4574929"/>
            <a:ext cx="442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격자 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노후건축물 수 파악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51AB2B3A-6D0A-4EC9-BD81-EA2366878B4B}"/>
              </a:ext>
            </a:extLst>
          </p:cNvPr>
          <p:cNvSpPr/>
          <p:nvPr/>
        </p:nvSpPr>
        <p:spPr>
          <a:xfrm>
            <a:off x="4886830" y="4251964"/>
            <a:ext cx="185603" cy="148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11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08F66E-CB74-4E8C-8272-DE55F13A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701" y="1018571"/>
            <a:ext cx="3208369" cy="2097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F1BC76-F0B2-4D61-9638-7399AE15BF13}"/>
              </a:ext>
            </a:extLst>
          </p:cNvPr>
          <p:cNvSpPr txBox="1"/>
          <p:nvPr/>
        </p:nvSpPr>
        <p:spPr>
          <a:xfrm>
            <a:off x="617385" y="1573777"/>
            <a:ext cx="4796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국가교통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전국 도로망 노드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링크 정보 이용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8B692-84B3-45EE-91FB-67D237599BCA}"/>
              </a:ext>
            </a:extLst>
          </p:cNvPr>
          <p:cNvSpPr txBox="1"/>
          <p:nvPr/>
        </p:nvSpPr>
        <p:spPr>
          <a:xfrm>
            <a:off x="8647038" y="1451996"/>
            <a:ext cx="3652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유형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(NODE TYPE)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교차로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(NODE TYPE = 101)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 노드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(NODE)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선별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(NODE)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APPROCHES(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연결링크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확인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APPROCHES(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연결링크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 별 할당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APPROCHES(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연결링크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삼거리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APPROCHES(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연결링크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사거리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APPROCHES(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연결링크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5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4D4509-161C-4235-B72E-180B6079506C}"/>
              </a:ext>
            </a:extLst>
          </p:cNvPr>
          <p:cNvGrpSpPr/>
          <p:nvPr/>
        </p:nvGrpSpPr>
        <p:grpSpPr>
          <a:xfrm>
            <a:off x="617385" y="1807770"/>
            <a:ext cx="4403048" cy="1391363"/>
            <a:chOff x="617385" y="1683327"/>
            <a:chExt cx="4403048" cy="139136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C2CDC2-4B64-4ECB-9A6D-4EB826251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385" y="1683327"/>
              <a:ext cx="4403048" cy="139136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EADF158-A750-4B6A-B577-1F4189A8A295}"/>
                </a:ext>
              </a:extLst>
            </p:cNvPr>
            <p:cNvSpPr/>
            <p:nvPr/>
          </p:nvSpPr>
          <p:spPr>
            <a:xfrm>
              <a:off x="714135" y="2122214"/>
              <a:ext cx="4208197" cy="174785"/>
            </a:xfrm>
            <a:prstGeom prst="rect">
              <a:avLst/>
            </a:prstGeom>
            <a:noFill/>
            <a:ln w="19050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64450F-36EF-4E42-8124-699A43065DD6}"/>
              </a:ext>
            </a:extLst>
          </p:cNvPr>
          <p:cNvSpPr txBox="1"/>
          <p:nvPr/>
        </p:nvSpPr>
        <p:spPr>
          <a:xfrm>
            <a:off x="654148" y="4438225"/>
            <a:ext cx="479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링크 정보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F5CD583-05A4-461F-A591-6BD1249C6B8D}"/>
              </a:ext>
            </a:extLst>
          </p:cNvPr>
          <p:cNvSpPr/>
          <p:nvPr/>
        </p:nvSpPr>
        <p:spPr>
          <a:xfrm>
            <a:off x="8554193" y="5488444"/>
            <a:ext cx="269018" cy="214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D484677-AC9C-476E-98A2-357CE78F5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494" y="3103987"/>
            <a:ext cx="7114489" cy="1202781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C4D2DD-7241-4ED4-BE6E-ACDA8EB78842}"/>
              </a:ext>
            </a:extLst>
          </p:cNvPr>
          <p:cNvGrpSpPr/>
          <p:nvPr/>
        </p:nvGrpSpPr>
        <p:grpSpPr>
          <a:xfrm>
            <a:off x="881096" y="3217861"/>
            <a:ext cx="3048000" cy="1221974"/>
            <a:chOff x="1818409" y="3620190"/>
            <a:chExt cx="3048000" cy="122197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DE35F14-8390-4A58-9E58-978714ABE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4994" b="-3099"/>
            <a:stretch/>
          </p:blipFill>
          <p:spPr>
            <a:xfrm>
              <a:off x="1818409" y="4536918"/>
              <a:ext cx="3048000" cy="30524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76B31D-2C3D-43A0-98DC-B5B139FC2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8811"/>
            <a:stretch/>
          </p:blipFill>
          <p:spPr>
            <a:xfrm>
              <a:off x="1818409" y="3620190"/>
              <a:ext cx="3048000" cy="1031599"/>
            </a:xfrm>
            <a:prstGeom prst="rect">
              <a:avLst/>
            </a:prstGeom>
          </p:spPr>
        </p:pic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81175007-F3CD-4BF9-8E0A-8B2A99265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01" y="4676404"/>
            <a:ext cx="2312780" cy="21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16B7DCC-9FD7-43C2-8BE8-E524AE10D4BF}"/>
              </a:ext>
            </a:extLst>
          </p:cNvPr>
          <p:cNvSpPr/>
          <p:nvPr/>
        </p:nvSpPr>
        <p:spPr>
          <a:xfrm rot="16200000">
            <a:off x="2033859" y="4731639"/>
            <a:ext cx="1122765" cy="1790390"/>
          </a:xfrm>
          <a:prstGeom prst="triangle">
            <a:avLst>
              <a:gd name="adj" fmla="val 17011"/>
            </a:avLst>
          </a:prstGeom>
          <a:gradFill>
            <a:gsLst>
              <a:gs pos="15000">
                <a:schemeClr val="bg1">
                  <a:alpha val="34000"/>
                </a:schemeClr>
              </a:gs>
              <a:gs pos="99000">
                <a:srgbClr val="FFF2DE">
                  <a:shade val="100000"/>
                  <a:satMod val="11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52DB6C-AF05-4984-A95A-7E7617411BE4}"/>
              </a:ext>
            </a:extLst>
          </p:cNvPr>
          <p:cNvSpPr/>
          <p:nvPr/>
        </p:nvSpPr>
        <p:spPr>
          <a:xfrm>
            <a:off x="3490436" y="5094246"/>
            <a:ext cx="1110120" cy="1122767"/>
          </a:xfrm>
          <a:prstGeom prst="rect">
            <a:avLst/>
          </a:prstGeom>
          <a:solidFill>
            <a:srgbClr val="FEF4E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185C2-A59C-464F-9987-D778428EDE13}"/>
              </a:ext>
            </a:extLst>
          </p:cNvPr>
          <p:cNvSpPr txBox="1"/>
          <p:nvPr/>
        </p:nvSpPr>
        <p:spPr>
          <a:xfrm>
            <a:off x="3421483" y="6256425"/>
            <a:ext cx="124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(250m x 250m)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B2E0CD-8B19-4D2E-B03E-82F1CBD96736}"/>
              </a:ext>
            </a:extLst>
          </p:cNvPr>
          <p:cNvSpPr txBox="1"/>
          <p:nvPr/>
        </p:nvSpPr>
        <p:spPr>
          <a:xfrm>
            <a:off x="3421484" y="5505806"/>
            <a:ext cx="1248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다사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55ba18ba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18F790-E8B8-446C-8774-CF98135BB979}"/>
              </a:ext>
            </a:extLst>
          </p:cNvPr>
          <p:cNvSpPr txBox="1"/>
          <p:nvPr/>
        </p:nvSpPr>
        <p:spPr>
          <a:xfrm>
            <a:off x="4633805" y="5048126"/>
            <a:ext cx="4021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링크 정보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 Polygon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정보와 링크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Linestring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 링크 매핑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(gid)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(sum),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최고제한속도 최솟값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(min)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할당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4D88D41-C04E-495B-941C-A1FBF600E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6736" y="4795734"/>
            <a:ext cx="2698604" cy="1300532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4B00AC65-AC6E-4035-AC43-EB0DCD6A4F53}"/>
              </a:ext>
            </a:extLst>
          </p:cNvPr>
          <p:cNvSpPr/>
          <p:nvPr/>
        </p:nvSpPr>
        <p:spPr>
          <a:xfrm rot="16200000">
            <a:off x="10231529" y="4389093"/>
            <a:ext cx="269018" cy="214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A5F0A7-7ED4-414A-9ADB-2BDDEB8E7F58}"/>
              </a:ext>
            </a:extLst>
          </p:cNvPr>
          <p:cNvSpPr/>
          <p:nvPr/>
        </p:nvSpPr>
        <p:spPr>
          <a:xfrm>
            <a:off x="9428792" y="4888028"/>
            <a:ext cx="2245907" cy="1095624"/>
          </a:xfrm>
          <a:prstGeom prst="rect">
            <a:avLst/>
          </a:prstGeom>
          <a:noFill/>
          <a:ln w="19050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390E0E7-FAA7-4A4F-A2AC-AE7DE6B02D5B}"/>
              </a:ext>
            </a:extLst>
          </p:cNvPr>
          <p:cNvSpPr/>
          <p:nvPr/>
        </p:nvSpPr>
        <p:spPr>
          <a:xfrm>
            <a:off x="4633805" y="3119471"/>
            <a:ext cx="7050488" cy="560525"/>
          </a:xfrm>
          <a:prstGeom prst="rect">
            <a:avLst/>
          </a:prstGeom>
          <a:noFill/>
          <a:ln w="19050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F6E0E0-19A5-4B65-8345-151AE52D2BF5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218FBAE7-539D-4E17-81B6-3F320DFE487F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FE18EAF1-050E-4113-993B-4EE849656F60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5B3929A7-F966-4F89-863F-81E8FFA172BC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B85F7494-00D8-4F3D-A07A-B8114120F73E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AB436A9-2F80-42F3-8E0F-D086F0CD8048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BD4E6AA-47FE-4B22-A558-F9B5A6ABACD1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66EB3CC8-F4FA-4233-8C30-919CCBAF6F45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B0ADE6-BA0B-4912-BD00-7BD5546DBD00}"/>
              </a:ext>
            </a:extLst>
          </p:cNvPr>
          <p:cNvSpPr txBox="1"/>
          <p:nvPr/>
        </p:nvSpPr>
        <p:spPr>
          <a:xfrm>
            <a:off x="617385" y="1341348"/>
            <a:ext cx="479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정보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98F2FF-1902-41E2-B145-ECE507819E65}"/>
              </a:ext>
            </a:extLst>
          </p:cNvPr>
          <p:cNvSpPr txBox="1"/>
          <p:nvPr/>
        </p:nvSpPr>
        <p:spPr>
          <a:xfrm>
            <a:off x="314018" y="1067750"/>
            <a:ext cx="435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도로망 관련 설명변수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링크 정보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009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7288C80-CF54-4CA5-AF5F-54DB2FD71D89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데이터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B7FDA43-C3BD-4E9A-9C33-89D8ABCEF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"/>
          <a:stretch/>
        </p:blipFill>
        <p:spPr bwMode="auto">
          <a:xfrm>
            <a:off x="426714" y="1275373"/>
            <a:ext cx="4238969" cy="247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6FD0D8-93DA-4EF5-B79B-7C5A3D72E11C}"/>
              </a:ext>
            </a:extLst>
          </p:cNvPr>
          <p:cNvSpPr txBox="1"/>
          <p:nvPr/>
        </p:nvSpPr>
        <p:spPr>
          <a:xfrm rot="10800000" flipV="1">
            <a:off x="249420" y="3669676"/>
            <a:ext cx="464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데이터에는 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사건종이 존재한다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상담문의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위험방지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기타형사범이 상위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건으로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건 이상이다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10FA4B-75C8-4A39-B593-7FBB84BB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12" y="1174444"/>
            <a:ext cx="3254012" cy="17694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34A1C8-690E-4EC1-AB6B-946AEE2E2141}"/>
              </a:ext>
            </a:extLst>
          </p:cNvPr>
          <p:cNvSpPr txBox="1"/>
          <p:nvPr/>
        </p:nvSpPr>
        <p:spPr>
          <a:xfrm rot="10800000" flipV="1">
            <a:off x="4757492" y="2855228"/>
            <a:ext cx="3922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여개의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사건종을 각각 이용해 치안특성을 분석하기에는 종류가 너무 많다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접수 매뉴얼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사건종별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분류표를 참고해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여개의 사건 소분류를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중분류로 다시금 분류한다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10EC400-2E30-4284-8F87-A127F1D3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00" y="1082415"/>
            <a:ext cx="3578045" cy="225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CAAD61-D54E-466C-B98A-95F3518A268F}"/>
              </a:ext>
            </a:extLst>
          </p:cNvPr>
          <p:cNvSpPr txBox="1"/>
          <p:nvPr/>
        </p:nvSpPr>
        <p:spPr>
          <a:xfrm rot="10800000" flipV="1">
            <a:off x="8563546" y="3408160"/>
            <a:ext cx="363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질서유지가 차지하는 비중이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 이상으로 가장 높다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타기관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 이하로 비중이 가장 낮다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2E034-FB75-4D10-9028-4457F6A9D52C}"/>
              </a:ext>
            </a:extLst>
          </p:cNvPr>
          <p:cNvSpPr txBox="1"/>
          <p:nvPr/>
        </p:nvSpPr>
        <p:spPr>
          <a:xfrm rot="10800000" flipV="1">
            <a:off x="842294" y="6385584"/>
            <a:ext cx="368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월요일날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29000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여건으로 가장 낮은 신고건수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토요일날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36000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여건으로 가장 높은 신고건수를 보인다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Picture 38">
            <a:extLst>
              <a:ext uri="{FF2B5EF4-FFF2-40B4-BE49-F238E27FC236}">
                <a16:creationId xmlns:a16="http://schemas.microsoft.com/office/drawing/2014/main" id="{6B8143F8-8DD7-48BB-ADD6-20DF2083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3" y="4062091"/>
            <a:ext cx="3760826" cy="238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E8B94A-3D25-4B5E-81C0-86A1BF9B4F90}"/>
              </a:ext>
            </a:extLst>
          </p:cNvPr>
          <p:cNvSpPr txBox="1"/>
          <p:nvPr/>
        </p:nvSpPr>
        <p:spPr>
          <a:xfrm rot="10800000" flipV="1">
            <a:off x="4892674" y="6275749"/>
            <a:ext cx="369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경찰업무의 경우 오후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퇴근시간대에 가장 많은 신고가 발생한다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이외 중분류의 경우 저녁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심야 시간대에 신고건수가 가장 많다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4" name="Picture 42">
            <a:extLst>
              <a:ext uri="{FF2B5EF4-FFF2-40B4-BE49-F238E27FC236}">
                <a16:creationId xmlns:a16="http://schemas.microsoft.com/office/drawing/2014/main" id="{96ACC86C-77D7-4A39-99D3-F52B25B5E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67" y="3833221"/>
            <a:ext cx="3969142" cy="25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F444F6-7C43-4AF5-8DAB-FD6CFBF58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480" y="3806391"/>
            <a:ext cx="2825782" cy="23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9E10A6-23F5-488F-8D9E-62B597815FEF}"/>
              </a:ext>
            </a:extLst>
          </p:cNvPr>
          <p:cNvSpPr txBox="1"/>
          <p:nvPr/>
        </p:nvSpPr>
        <p:spPr>
          <a:xfrm rot="10800000" flipV="1">
            <a:off x="8591209" y="6266774"/>
            <a:ext cx="383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비중이 가장 높은 질서유지는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34%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비중이 가장 낮은 타기관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기타의 경우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8%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차지한다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EE5F41-6A22-4B4F-B3A4-9EB9074167B0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79F479F6-5B11-4BB0-BC45-8AE4FEDB19D6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7A655968-33BD-4823-9737-E66632BFA116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58865543-4D10-4A9B-83D6-F2E17BEA098E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ACB8065D-A60F-4F60-9B9F-53B30B2E65C2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B0BF10C-38CD-4A17-A208-AE3F73CC5644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5AD71E7-3E58-4F82-AA9B-5EA7B002B07D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11BB2070-6886-49E6-BF97-AB2B3D660FD4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546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D6FD0D8-93DA-4EF5-B79B-7C5A3D72E11C}"/>
              </a:ext>
            </a:extLst>
          </p:cNvPr>
          <p:cNvSpPr txBox="1"/>
          <p:nvPr/>
        </p:nvSpPr>
        <p:spPr>
          <a:xfrm rot="10800000" flipV="1">
            <a:off x="249420" y="3341797"/>
            <a:ext cx="4173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시부터 자정까지 신고건수는 꾸준히 증가하며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자정 이후 오전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시까지 지속적으로 감소한다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855438-BE4B-46FF-8E50-3D26A4F5EBF5}"/>
              </a:ext>
            </a:extLst>
          </p:cNvPr>
          <p:cNvSpPr txBox="1"/>
          <p:nvPr/>
        </p:nvSpPr>
        <p:spPr>
          <a:xfrm rot="10800000" flipV="1">
            <a:off x="4786287" y="3274612"/>
            <a:ext cx="33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심야에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정도로 가장 높은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신고건수를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새벽시간에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정도로 가장 낮은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신고건수가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ED8E1-E4ED-4672-9D6B-34474897A145}"/>
              </a:ext>
            </a:extLst>
          </p:cNvPr>
          <p:cNvSpPr txBox="1"/>
          <p:nvPr/>
        </p:nvSpPr>
        <p:spPr>
          <a:xfrm rot="10800000" flipV="1">
            <a:off x="-299221" y="6431512"/>
            <a:ext cx="7721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6, 7, 8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여름철에 많은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신고가 발생하고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12,1,2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겨울철에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신고건수가 가장 적다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50" name="Picture 30">
            <a:extLst>
              <a:ext uri="{FF2B5EF4-FFF2-40B4-BE49-F238E27FC236}">
                <a16:creationId xmlns:a16="http://schemas.microsoft.com/office/drawing/2014/main" id="{A38F1B08-E2F4-438F-B640-C79D42D37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77" y="3930161"/>
            <a:ext cx="2572978" cy="249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671B5A-DA55-4CBD-87EA-311B67E60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34" y="690428"/>
            <a:ext cx="3668991" cy="261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058DC0-262C-4A18-9105-D99BA90006F6}"/>
              </a:ext>
            </a:extLst>
          </p:cNvPr>
          <p:cNvSpPr txBox="1"/>
          <p:nvPr/>
        </p:nvSpPr>
        <p:spPr>
          <a:xfrm rot="10800000" flipV="1">
            <a:off x="8625317" y="3261326"/>
            <a:ext cx="331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심야 시간과 오후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 시간이 차지하는 비율이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60%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넘는다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5F75979-07BD-4FFE-ADD9-67D2ED287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955" y="3675246"/>
            <a:ext cx="2671812" cy="261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DB2896-EF4D-45D5-9B44-144ECCA99ED2}"/>
              </a:ext>
            </a:extLst>
          </p:cNvPr>
          <p:cNvSpPr txBox="1"/>
          <p:nvPr/>
        </p:nvSpPr>
        <p:spPr>
          <a:xfrm rot="10800000" flipV="1">
            <a:off x="7070102" y="6403713"/>
            <a:ext cx="4872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겨울이 차지하는 비율이 가장 적고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여름이 차지하는 비율이 가장 크다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7%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15000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 정도 차이가 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B3C291E-CB61-4A83-B748-E2827945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76" y="3796636"/>
            <a:ext cx="2548590" cy="244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22C2CE-2AB7-4230-B6B8-1A9F7EA6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7" y="1232814"/>
            <a:ext cx="4127117" cy="219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01F4A93-34EE-43E1-9C7C-59E49DB1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28" y="1297338"/>
            <a:ext cx="3153627" cy="199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F5C6198-EE01-4F88-9E99-41B4D7E6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87" y="3865943"/>
            <a:ext cx="4527618" cy="242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5885C51-84BB-4E45-9CEC-425959407951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6602059C-FBA4-43EC-821E-A608B6F0738A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F50AC04B-886C-44F0-9FF0-9EE569CB4930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ABB33119-70E3-4CDE-906D-54B0F3389D15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8E381C0A-412B-4667-ACF8-B245A4F03487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ECC79B2-CD4E-4BE3-B984-DA1BA73324DF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40CACC0-B352-459F-BF3C-16EA8B6E958D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F59E2EDC-F19E-4508-A473-ABE74B841DDA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7483A88-F364-437A-BBA1-30A6C652517D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데이터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9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54E0165-709D-4427-91D1-B87B67BE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0" y="1298572"/>
            <a:ext cx="3131218" cy="19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FDA31B-08EA-4860-BC85-755CBF441AC5}"/>
              </a:ext>
            </a:extLst>
          </p:cNvPr>
          <p:cNvSpPr txBox="1"/>
          <p:nvPr/>
        </p:nvSpPr>
        <p:spPr>
          <a:xfrm rot="10800000" flipV="1">
            <a:off x="0" y="3332891"/>
            <a:ext cx="369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타기관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기타를 제외하면 여름철에 가장 신고건수가 많고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겨울철에 신고건수가 가장 적다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중분류에 따른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계절적 차이가 뚜렷하지 않다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CF6A56-457F-445D-A27A-A0DF78F75728}"/>
              </a:ext>
            </a:extLst>
          </p:cNvPr>
          <p:cNvSpPr txBox="1"/>
          <p:nvPr/>
        </p:nvSpPr>
        <p:spPr>
          <a:xfrm rot="10800000" flipV="1">
            <a:off x="3607689" y="3438751"/>
            <a:ext cx="442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치안센터별 신고건수 총합은 다음과 같다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112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신고건수가 가장 많은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매산지구대는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약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적은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당수파출소는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천여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FA8EBC-2891-4F31-ACC5-D51DBC90D147}"/>
              </a:ext>
            </a:extLst>
          </p:cNvPr>
          <p:cNvSpPr txBox="1"/>
          <p:nvPr/>
        </p:nvSpPr>
        <p:spPr>
          <a:xfrm rot="10800000" flipV="1">
            <a:off x="2329585" y="6179259"/>
            <a:ext cx="958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타기관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교통을 제외한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사건종별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중분류의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신고건수 핫스팟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분석해본 결과 핫스팟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분포가 매우 유사하다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중심으로 일부 군집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3,6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지역에도 위치한다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 자기상관성 또한 충분히 존재한다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CA5880-1D1C-4B97-BFFF-E77FFCF215B9}"/>
              </a:ext>
            </a:extLst>
          </p:cNvPr>
          <p:cNvSpPr txBox="1"/>
          <p:nvPr/>
        </p:nvSpPr>
        <p:spPr>
          <a:xfrm rot="10800000" flipV="1">
            <a:off x="9783184" y="1972398"/>
            <a:ext cx="219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타기관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관련 신고 건수는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모델링 과정에서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종속변수에 포함시키지 않는다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68" name="Picture 24">
            <a:extLst>
              <a:ext uri="{FF2B5EF4-FFF2-40B4-BE49-F238E27FC236}">
                <a16:creationId xmlns:a16="http://schemas.microsoft.com/office/drawing/2014/main" id="{869B6CF9-9637-4728-9459-A367E4323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7"/>
          <a:stretch/>
        </p:blipFill>
        <p:spPr bwMode="auto">
          <a:xfrm>
            <a:off x="9502980" y="4014237"/>
            <a:ext cx="2689020" cy="21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34BEC-5B99-4771-B4C8-F98ECD4608BF}"/>
              </a:ext>
            </a:extLst>
          </p:cNvPr>
          <p:cNvSpPr/>
          <p:nvPr/>
        </p:nvSpPr>
        <p:spPr>
          <a:xfrm>
            <a:off x="2035496" y="3970045"/>
            <a:ext cx="7614888" cy="21188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A866FB-DD6F-413E-8396-4CC822424CDD}"/>
              </a:ext>
            </a:extLst>
          </p:cNvPr>
          <p:cNvSpPr txBox="1"/>
          <p:nvPr/>
        </p:nvSpPr>
        <p:spPr>
          <a:xfrm rot="10800000" flipV="1">
            <a:off x="129883" y="6086925"/>
            <a:ext cx="190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교통의 경우 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중심으로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타 신고건수에 비해 넓게 분포한다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7F8E0C-0A9B-4130-B2C2-E19170A0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504" y="1330035"/>
            <a:ext cx="3541687" cy="21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62266F63-4F04-446B-AD5C-E123761169B8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56" name="Rectangle 37">
              <a:extLst>
                <a:ext uri="{FF2B5EF4-FFF2-40B4-BE49-F238E27FC236}">
                  <a16:creationId xmlns:a16="http://schemas.microsoft.com/office/drawing/2014/main" id="{C14657F5-7BCB-42D5-B75E-C2E4F39457DC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57" name="Rectangle 37">
              <a:extLst>
                <a:ext uri="{FF2B5EF4-FFF2-40B4-BE49-F238E27FC236}">
                  <a16:creationId xmlns:a16="http://schemas.microsoft.com/office/drawing/2014/main" id="{50485747-8327-4797-AE68-00709D1CDACD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8" name="Rectangle 37">
              <a:extLst>
                <a:ext uri="{FF2B5EF4-FFF2-40B4-BE49-F238E27FC236}">
                  <a16:creationId xmlns:a16="http://schemas.microsoft.com/office/drawing/2014/main" id="{DBCF7E62-5F4E-4504-AE35-9B60561D052B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Rectangle 37">
              <a:extLst>
                <a:ext uri="{FF2B5EF4-FFF2-40B4-BE49-F238E27FC236}">
                  <a16:creationId xmlns:a16="http://schemas.microsoft.com/office/drawing/2014/main" id="{9C907DFE-7E7F-4DA2-92F5-78C3AC1412BD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8E897D8-B485-4684-A6E6-A25845D38CF6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F1B5E85-5DAA-494B-B413-8F7BE5FADBDF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37">
              <a:extLst>
                <a:ext uri="{FF2B5EF4-FFF2-40B4-BE49-F238E27FC236}">
                  <a16:creationId xmlns:a16="http://schemas.microsoft.com/office/drawing/2014/main" id="{E0BC8F2C-7BB9-496C-9168-2D3AFCA47F56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CCB3DD-9351-49B2-AC0E-1E20E85446C8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데이터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28D1F6-5A89-4054-A13E-B9977705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146" y="4093468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8E15F3-3009-457D-A726-033B9320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159" y="4084615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2660F6-5460-46C0-A02E-C3C09221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2" y="4068515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E374DF-188E-4EEF-9511-CA08B521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38" y="4068515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C44477C-E923-49F2-B5BE-3791D7FC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727" y="4093468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CFB23A9-8803-46A3-A866-59D5EEDA21DB}"/>
              </a:ext>
            </a:extLst>
          </p:cNvPr>
          <p:cNvSpPr txBox="1"/>
          <p:nvPr/>
        </p:nvSpPr>
        <p:spPr>
          <a:xfrm rot="10800000" flipV="1">
            <a:off x="152535" y="5855121"/>
            <a:ext cx="1862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112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중분류 교통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732003-DE14-45DB-934D-155F3565EAD1}"/>
              </a:ext>
            </a:extLst>
          </p:cNvPr>
          <p:cNvSpPr txBox="1"/>
          <p:nvPr/>
        </p:nvSpPr>
        <p:spPr>
          <a:xfrm rot="10800000" flipV="1">
            <a:off x="2129857" y="5855121"/>
            <a:ext cx="1862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112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중분류 질서유지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204CA2-DBB8-4431-AA30-55239ABAFF2D}"/>
              </a:ext>
            </a:extLst>
          </p:cNvPr>
          <p:cNvSpPr txBox="1"/>
          <p:nvPr/>
        </p:nvSpPr>
        <p:spPr>
          <a:xfrm rot="10800000" flipV="1">
            <a:off x="3817179" y="5855121"/>
            <a:ext cx="238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112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중분류 기타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경찰업무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FD7B9F-9269-478C-BA00-3F275920C597}"/>
              </a:ext>
            </a:extLst>
          </p:cNvPr>
          <p:cNvSpPr txBox="1"/>
          <p:nvPr/>
        </p:nvSpPr>
        <p:spPr>
          <a:xfrm rot="10800000" flipV="1">
            <a:off x="5738169" y="5855121"/>
            <a:ext cx="238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112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중분류 기타범죄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9E489F-7D3A-4B6D-968D-2476F5014677}"/>
              </a:ext>
            </a:extLst>
          </p:cNvPr>
          <p:cNvSpPr txBox="1"/>
          <p:nvPr/>
        </p:nvSpPr>
        <p:spPr>
          <a:xfrm rot="10800000" flipV="1">
            <a:off x="7498810" y="5855121"/>
            <a:ext cx="238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112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중분류 중요범죄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A425DB3-963C-49D5-89E4-EE1C2FD1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53" y="1293296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DCA8A22-446E-4130-8AE1-13177B064D17}"/>
              </a:ext>
            </a:extLst>
          </p:cNvPr>
          <p:cNvSpPr txBox="1"/>
          <p:nvPr/>
        </p:nvSpPr>
        <p:spPr>
          <a:xfrm rot="10800000" flipV="1">
            <a:off x="7498810" y="3149738"/>
            <a:ext cx="238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112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중분류 타기관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9384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>
            <a:extLst>
              <a:ext uri="{FF2B5EF4-FFF2-40B4-BE49-F238E27FC236}">
                <a16:creationId xmlns:a16="http://schemas.microsoft.com/office/drawing/2014/main" id="{61FC1D2F-5AFE-4D24-82F1-F31BC2FB3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60" y="3530285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>
            <a:extLst>
              <a:ext uri="{FF2B5EF4-FFF2-40B4-BE49-F238E27FC236}">
                <a16:creationId xmlns:a16="http://schemas.microsoft.com/office/drawing/2014/main" id="{7A26D69B-3B6C-43EA-96CD-E907A6B8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552" y="3530285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>
            <a:extLst>
              <a:ext uri="{FF2B5EF4-FFF2-40B4-BE49-F238E27FC236}">
                <a16:creationId xmlns:a16="http://schemas.microsoft.com/office/drawing/2014/main" id="{0EE0476F-A241-455A-83F5-7D3AC7C9D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44" y="3530285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>
            <a:extLst>
              <a:ext uri="{FF2B5EF4-FFF2-40B4-BE49-F238E27FC236}">
                <a16:creationId xmlns:a16="http://schemas.microsoft.com/office/drawing/2014/main" id="{BA9E8932-F97D-4EC3-8FDE-51CAAC649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36" y="3530284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5301A4-AF46-41EA-8322-463409612022}"/>
              </a:ext>
            </a:extLst>
          </p:cNvPr>
          <p:cNvSpPr txBox="1"/>
          <p:nvPr/>
        </p:nvSpPr>
        <p:spPr>
          <a:xfrm rot="10800000" flipV="1">
            <a:off x="249418" y="1330766"/>
            <a:ext cx="10183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사건종을 교통과 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분류한 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분석을 통해서 지역별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 종류별로 사건사고의 분포지역이 변화하는지 확인한다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7DD17B-A16F-4A92-AAF1-A81F0F8E5EB0}"/>
              </a:ext>
            </a:extLst>
          </p:cNvPr>
          <p:cNvSpPr txBox="1"/>
          <p:nvPr/>
        </p:nvSpPr>
        <p:spPr>
          <a:xfrm rot="10800000" flipV="1">
            <a:off x="297322" y="5466327"/>
            <a:ext cx="1862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새벽시간대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교통관련신고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2262C0-7F24-406B-A14A-7901D1023D70}"/>
              </a:ext>
            </a:extLst>
          </p:cNvPr>
          <p:cNvSpPr txBox="1"/>
          <p:nvPr/>
        </p:nvSpPr>
        <p:spPr>
          <a:xfrm rot="10800000" flipV="1">
            <a:off x="2305399" y="5466327"/>
            <a:ext cx="2358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출근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점심시간대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교통관련신고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89C7FA-EE08-45F8-892A-B5565E3E47B2}"/>
              </a:ext>
            </a:extLst>
          </p:cNvPr>
          <p:cNvSpPr txBox="1"/>
          <p:nvPr/>
        </p:nvSpPr>
        <p:spPr>
          <a:xfrm rot="10800000" flipV="1">
            <a:off x="4537491" y="5466327"/>
            <a:ext cx="2358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저녁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심야시간대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교통관련신고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B52A0E-A367-4592-822A-72F1014067EC}"/>
              </a:ext>
            </a:extLst>
          </p:cNvPr>
          <p:cNvSpPr txBox="1"/>
          <p:nvPr/>
        </p:nvSpPr>
        <p:spPr>
          <a:xfrm rot="10800000" flipV="1">
            <a:off x="7013571" y="5466327"/>
            <a:ext cx="2358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퇴근시간대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교통관련신고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D54B0F-5230-443D-A9B6-EB7AC755B4D7}"/>
              </a:ext>
            </a:extLst>
          </p:cNvPr>
          <p:cNvSpPr/>
          <p:nvPr/>
        </p:nvSpPr>
        <p:spPr>
          <a:xfrm>
            <a:off x="7929930" y="4398781"/>
            <a:ext cx="576718" cy="57671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E386207-41BB-4E8F-B50F-0C52A27B5D80}"/>
              </a:ext>
            </a:extLst>
          </p:cNvPr>
          <p:cNvSpPr/>
          <p:nvPr/>
        </p:nvSpPr>
        <p:spPr>
          <a:xfrm>
            <a:off x="5579005" y="4398781"/>
            <a:ext cx="576718" cy="57671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0F2BE35-F94F-4542-908A-119BA20419F3}"/>
              </a:ext>
            </a:extLst>
          </p:cNvPr>
          <p:cNvSpPr/>
          <p:nvPr/>
        </p:nvSpPr>
        <p:spPr>
          <a:xfrm>
            <a:off x="3194695" y="4398781"/>
            <a:ext cx="576718" cy="57671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E3989EC-B476-4BA4-9DA8-9E31018D023D}"/>
              </a:ext>
            </a:extLst>
          </p:cNvPr>
          <p:cNvSpPr/>
          <p:nvPr/>
        </p:nvSpPr>
        <p:spPr>
          <a:xfrm>
            <a:off x="962064" y="4398781"/>
            <a:ext cx="576718" cy="57671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2A6A6D-CD4A-4307-A373-1C4ED24C9ABA}"/>
              </a:ext>
            </a:extLst>
          </p:cNvPr>
          <p:cNvSpPr txBox="1"/>
          <p:nvPr/>
        </p:nvSpPr>
        <p:spPr>
          <a:xfrm rot="10800000" flipV="1">
            <a:off x="276259" y="5781203"/>
            <a:ext cx="8912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교통관련 신고에서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새벽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저녁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심야시간대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유사하게 노랑색 동그라미 지역에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적게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출근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점심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오후퇴근 시간은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지역에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다수 분포한다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마찬가지로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빨강색 동그라미에 해당하는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중심의 팔달구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중심으로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주변지역에 높은 교통신고 건수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 동그라미에 해당하는 지역도 역시 새벽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심야 시간보다는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출근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점심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오후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퇴근 시간에 높은 사건사고의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확인할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298AB7-366E-4E4B-A756-2328F3A106D4}"/>
              </a:ext>
            </a:extLst>
          </p:cNvPr>
          <p:cNvGrpSpPr/>
          <p:nvPr/>
        </p:nvGrpSpPr>
        <p:grpSpPr>
          <a:xfrm>
            <a:off x="9468044" y="3016334"/>
            <a:ext cx="2686820" cy="2629320"/>
            <a:chOff x="9468044" y="3456089"/>
            <a:chExt cx="2686820" cy="2629320"/>
          </a:xfrm>
        </p:grpSpPr>
        <p:pic>
          <p:nvPicPr>
            <p:cNvPr id="5158" name="Picture 38">
              <a:extLst>
                <a:ext uri="{FF2B5EF4-FFF2-40B4-BE49-F238E27FC236}">
                  <a16:creationId xmlns:a16="http://schemas.microsoft.com/office/drawing/2014/main" id="{AB19116F-9EE7-4629-81DB-7973DA58A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044" y="3456089"/>
              <a:ext cx="2686820" cy="262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E1EDB9-C1B8-4FE3-8D06-E3C6098F183D}"/>
                </a:ext>
              </a:extLst>
            </p:cNvPr>
            <p:cNvSpPr txBox="1"/>
            <p:nvPr/>
          </p:nvSpPr>
          <p:spPr>
            <a:xfrm rot="10800000" flipV="1">
              <a:off x="10516191" y="4848962"/>
              <a:ext cx="785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팔달구</a:t>
              </a:r>
              <a:endPara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902ECF9-C148-4C02-9692-9B31E0324856}"/>
                </a:ext>
              </a:extLst>
            </p:cNvPr>
            <p:cNvSpPr txBox="1"/>
            <p:nvPr/>
          </p:nvSpPr>
          <p:spPr>
            <a:xfrm rot="10800000" flipV="1">
              <a:off x="10343717" y="4218078"/>
              <a:ext cx="785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장안구</a:t>
              </a:r>
              <a:endPara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2E2D3BF-2E7D-486B-BEF9-F4E581E4D831}"/>
                </a:ext>
              </a:extLst>
            </p:cNvPr>
            <p:cNvSpPr txBox="1"/>
            <p:nvPr/>
          </p:nvSpPr>
          <p:spPr>
            <a:xfrm rot="10800000" flipV="1">
              <a:off x="10006059" y="5190073"/>
              <a:ext cx="785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권선구</a:t>
              </a:r>
              <a:endPara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1CC1C98-3821-4EBF-8824-ED6214CC4947}"/>
                </a:ext>
              </a:extLst>
            </p:cNvPr>
            <p:cNvSpPr txBox="1"/>
            <p:nvPr/>
          </p:nvSpPr>
          <p:spPr>
            <a:xfrm rot="10800000" flipV="1">
              <a:off x="11178654" y="5201656"/>
              <a:ext cx="785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영통구</a:t>
              </a:r>
              <a:endPara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ABE9018A-D65A-40CA-AAF0-9DB854ECFB85}"/>
              </a:ext>
            </a:extLst>
          </p:cNvPr>
          <p:cNvSpPr txBox="1"/>
          <p:nvPr/>
        </p:nvSpPr>
        <p:spPr>
          <a:xfrm rot="10800000" flipV="1">
            <a:off x="9189097" y="5919605"/>
            <a:ext cx="302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팔달구를 중심으로 주변지역에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관련신고와 교통 관련신고가 분포한다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72" name="Picture 52">
            <a:extLst>
              <a:ext uri="{FF2B5EF4-FFF2-40B4-BE49-F238E27FC236}">
                <a16:creationId xmlns:a16="http://schemas.microsoft.com/office/drawing/2014/main" id="{AF96CD28-3178-4FA5-BCD5-265D85D8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9" y="1614733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4" name="Picture 54">
            <a:extLst>
              <a:ext uri="{FF2B5EF4-FFF2-40B4-BE49-F238E27FC236}">
                <a16:creationId xmlns:a16="http://schemas.microsoft.com/office/drawing/2014/main" id="{8D40785A-BA93-4298-9975-82A331F4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27" y="1614733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6" name="Picture 56">
            <a:extLst>
              <a:ext uri="{FF2B5EF4-FFF2-40B4-BE49-F238E27FC236}">
                <a16:creationId xmlns:a16="http://schemas.microsoft.com/office/drawing/2014/main" id="{8CE067B1-98B3-4B93-AD0C-5CCD98FB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35" y="1614733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8" name="Picture 58">
            <a:extLst>
              <a:ext uri="{FF2B5EF4-FFF2-40B4-BE49-F238E27FC236}">
                <a16:creationId xmlns:a16="http://schemas.microsoft.com/office/drawing/2014/main" id="{87D7F61E-01CD-4073-9E38-E2BD89E36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42" y="1614733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8C574DE0-1500-4736-8596-BBB282CD2ECC}"/>
              </a:ext>
            </a:extLst>
          </p:cNvPr>
          <p:cNvSpPr/>
          <p:nvPr/>
        </p:nvSpPr>
        <p:spPr>
          <a:xfrm rot="19520042">
            <a:off x="3345712" y="2191405"/>
            <a:ext cx="576718" cy="10856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942D4E8-31EE-49F7-9535-46CCD1063B50}"/>
              </a:ext>
            </a:extLst>
          </p:cNvPr>
          <p:cNvSpPr/>
          <p:nvPr/>
        </p:nvSpPr>
        <p:spPr>
          <a:xfrm rot="19520042">
            <a:off x="5579236" y="2191406"/>
            <a:ext cx="576718" cy="10856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C65D74F-11B5-40D2-A134-C2729201D4C9}"/>
              </a:ext>
            </a:extLst>
          </p:cNvPr>
          <p:cNvSpPr/>
          <p:nvPr/>
        </p:nvSpPr>
        <p:spPr>
          <a:xfrm rot="19520042">
            <a:off x="7746610" y="2191407"/>
            <a:ext cx="576718" cy="10856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7C0D8B5-D596-425F-BC48-3C2447A442B9}"/>
              </a:ext>
            </a:extLst>
          </p:cNvPr>
          <p:cNvSpPr/>
          <p:nvPr/>
        </p:nvSpPr>
        <p:spPr>
          <a:xfrm rot="19520042">
            <a:off x="1065674" y="2191408"/>
            <a:ext cx="576718" cy="10856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2940330-C213-4CBD-BF6B-2911973B29FD}"/>
              </a:ext>
            </a:extLst>
          </p:cNvPr>
          <p:cNvSpPr/>
          <p:nvPr/>
        </p:nvSpPr>
        <p:spPr>
          <a:xfrm rot="19520042">
            <a:off x="672295" y="2491297"/>
            <a:ext cx="471265" cy="88715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7FBA9BC9-3E63-4D49-89E3-CB890D0C3CDF}"/>
              </a:ext>
            </a:extLst>
          </p:cNvPr>
          <p:cNvSpPr/>
          <p:nvPr/>
        </p:nvSpPr>
        <p:spPr>
          <a:xfrm rot="19520042">
            <a:off x="2859744" y="2491296"/>
            <a:ext cx="471265" cy="88715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7399A44-D906-4C1F-B804-D40EA10B1D1D}"/>
              </a:ext>
            </a:extLst>
          </p:cNvPr>
          <p:cNvSpPr/>
          <p:nvPr/>
        </p:nvSpPr>
        <p:spPr>
          <a:xfrm rot="19520042">
            <a:off x="5092837" y="2491296"/>
            <a:ext cx="471265" cy="88715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D33BA39-8AC1-4C66-BC6A-533EB8DEAC3E}"/>
              </a:ext>
            </a:extLst>
          </p:cNvPr>
          <p:cNvSpPr/>
          <p:nvPr/>
        </p:nvSpPr>
        <p:spPr>
          <a:xfrm rot="19520042">
            <a:off x="7312212" y="2491295"/>
            <a:ext cx="471265" cy="88715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C18E25-5EC0-402A-A46D-662B69E37537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2F9DD27D-A665-4EEF-A92A-D67948DD8667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E4E690BE-26FD-46D7-98DE-53643C4C8DE9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8" name="Rectangle 37">
              <a:extLst>
                <a:ext uri="{FF2B5EF4-FFF2-40B4-BE49-F238E27FC236}">
                  <a16:creationId xmlns:a16="http://schemas.microsoft.com/office/drawing/2014/main" id="{87860B5F-0D98-409A-BD8F-164C542FCCA1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9" name="Rectangle 37">
              <a:extLst>
                <a:ext uri="{FF2B5EF4-FFF2-40B4-BE49-F238E27FC236}">
                  <a16:creationId xmlns:a16="http://schemas.microsoft.com/office/drawing/2014/main" id="{673B6F30-9CFF-4DDF-8843-6771969B36D8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CE53CB0-50B4-40CA-99AD-6101A262C40D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D555E20-BCD4-4DFA-9392-B7A9CA113C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37">
              <a:extLst>
                <a:ext uri="{FF2B5EF4-FFF2-40B4-BE49-F238E27FC236}">
                  <a16:creationId xmlns:a16="http://schemas.microsoft.com/office/drawing/2014/main" id="{113892AE-E54E-4E26-9CE5-056E58B82C28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F3A3B63-89BB-4DEC-B609-428EEC77E236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데이터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482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0">
            <a:extLst>
              <a:ext uri="{FF2B5EF4-FFF2-40B4-BE49-F238E27FC236}">
                <a16:creationId xmlns:a16="http://schemas.microsoft.com/office/drawing/2014/main" id="{953A416C-749C-411F-9851-909B71CB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8" y="3462247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2">
            <a:extLst>
              <a:ext uri="{FF2B5EF4-FFF2-40B4-BE49-F238E27FC236}">
                <a16:creationId xmlns:a16="http://schemas.microsoft.com/office/drawing/2014/main" id="{0EBE1409-91AF-4AE0-B206-3C89BA45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30" y="3462247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>
            <a:extLst>
              <a:ext uri="{FF2B5EF4-FFF2-40B4-BE49-F238E27FC236}">
                <a16:creationId xmlns:a16="http://schemas.microsoft.com/office/drawing/2014/main" id="{8BA43B87-B920-4A93-A4C8-0FC49E9B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22" y="3462247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6">
            <a:extLst>
              <a:ext uri="{FF2B5EF4-FFF2-40B4-BE49-F238E27FC236}">
                <a16:creationId xmlns:a16="http://schemas.microsoft.com/office/drawing/2014/main" id="{DD924E58-1AB8-4155-A75C-14F24213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14" y="3462247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5301A4-AF46-41EA-8322-463409612022}"/>
              </a:ext>
            </a:extLst>
          </p:cNvPr>
          <p:cNvSpPr txBox="1"/>
          <p:nvPr/>
        </p:nvSpPr>
        <p:spPr>
          <a:xfrm rot="10800000" flipV="1">
            <a:off x="298905" y="1311956"/>
            <a:ext cx="10592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사건종을 교통과 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분류한 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분석을 통해서 지역별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 종류별로 사건사고의 분포지역이 변화하는지 확인한다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D7690D-5F60-4484-A5E4-ED949AB488F2}"/>
              </a:ext>
            </a:extLst>
          </p:cNvPr>
          <p:cNvSpPr txBox="1"/>
          <p:nvPr/>
        </p:nvSpPr>
        <p:spPr>
          <a:xfrm rot="10800000" flipV="1">
            <a:off x="249419" y="5351144"/>
            <a:ext cx="1953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새벽시간대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관련신고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D75DF1-0AEB-40E6-A37A-3A7740C47553}"/>
              </a:ext>
            </a:extLst>
          </p:cNvPr>
          <p:cNvSpPr txBox="1"/>
          <p:nvPr/>
        </p:nvSpPr>
        <p:spPr>
          <a:xfrm rot="10800000" flipV="1">
            <a:off x="2305399" y="5351144"/>
            <a:ext cx="2358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출근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점심시간대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관련신고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75035E1-A367-4B71-87FF-5FF8B734ED2D}"/>
              </a:ext>
            </a:extLst>
          </p:cNvPr>
          <p:cNvSpPr txBox="1"/>
          <p:nvPr/>
        </p:nvSpPr>
        <p:spPr>
          <a:xfrm rot="10800000" flipV="1">
            <a:off x="4537491" y="5351144"/>
            <a:ext cx="2358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저녁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심야시간대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관련신고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B823FE1-43FC-4F43-B4F0-45E70B018F40}"/>
              </a:ext>
            </a:extLst>
          </p:cNvPr>
          <p:cNvSpPr txBox="1"/>
          <p:nvPr/>
        </p:nvSpPr>
        <p:spPr>
          <a:xfrm rot="10800000" flipV="1">
            <a:off x="6992509" y="5320445"/>
            <a:ext cx="2358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퇴근시간대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관련신고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2F94F1A-3A0D-4100-8F96-8369D4246F9F}"/>
              </a:ext>
            </a:extLst>
          </p:cNvPr>
          <p:cNvSpPr/>
          <p:nvPr/>
        </p:nvSpPr>
        <p:spPr>
          <a:xfrm>
            <a:off x="7929930" y="4280601"/>
            <a:ext cx="576718" cy="576718"/>
          </a:xfrm>
          <a:prstGeom prst="ellipse">
            <a:avLst/>
          </a:prstGeom>
          <a:noFill/>
          <a:ln w="28575">
            <a:solidFill>
              <a:srgbClr val="FFE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B633C04-840C-43FA-9D9C-D009FC1598DF}"/>
              </a:ext>
            </a:extLst>
          </p:cNvPr>
          <p:cNvSpPr/>
          <p:nvPr/>
        </p:nvSpPr>
        <p:spPr>
          <a:xfrm>
            <a:off x="5579005" y="4280601"/>
            <a:ext cx="576718" cy="576718"/>
          </a:xfrm>
          <a:prstGeom prst="ellipse">
            <a:avLst/>
          </a:prstGeom>
          <a:noFill/>
          <a:ln w="28575">
            <a:solidFill>
              <a:srgbClr val="FFE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79DFA0D-7792-4A74-A8E6-0B70B2277177}"/>
              </a:ext>
            </a:extLst>
          </p:cNvPr>
          <p:cNvSpPr/>
          <p:nvPr/>
        </p:nvSpPr>
        <p:spPr>
          <a:xfrm>
            <a:off x="3194695" y="4280601"/>
            <a:ext cx="576718" cy="576718"/>
          </a:xfrm>
          <a:prstGeom prst="ellipse">
            <a:avLst/>
          </a:prstGeom>
          <a:noFill/>
          <a:ln w="28575">
            <a:solidFill>
              <a:srgbClr val="FFE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137BBDE-05A2-44B5-99A3-2D08BED1CBFC}"/>
              </a:ext>
            </a:extLst>
          </p:cNvPr>
          <p:cNvSpPr/>
          <p:nvPr/>
        </p:nvSpPr>
        <p:spPr>
          <a:xfrm>
            <a:off x="962064" y="4280601"/>
            <a:ext cx="576718" cy="576718"/>
          </a:xfrm>
          <a:prstGeom prst="ellipse">
            <a:avLst/>
          </a:prstGeom>
          <a:noFill/>
          <a:ln w="28575">
            <a:solidFill>
              <a:srgbClr val="FFE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2A6A6D-CD4A-4307-A373-1C4ED24C9ABA}"/>
              </a:ext>
            </a:extLst>
          </p:cNvPr>
          <p:cNvSpPr txBox="1"/>
          <p:nvPr/>
        </p:nvSpPr>
        <p:spPr>
          <a:xfrm rot="10800000" flipV="1">
            <a:off x="249419" y="5792187"/>
            <a:ext cx="8939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새벽시간대 치안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노랑색 동그라미 지역에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분포가 다른 시간대에 비해 적게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마찬가지로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빨강색 동그라미에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해당하는 수원시 중심의 팔달구를 중심으로 주변지역에 높은 치안 관련신고 건수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 동그라미에 해당하는 지역도 유사한 공간 분포를 보이며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새벽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저녁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심야 시간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갈수록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사건사고의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확인할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298AB7-366E-4E4B-A756-2328F3A106D4}"/>
              </a:ext>
            </a:extLst>
          </p:cNvPr>
          <p:cNvGrpSpPr/>
          <p:nvPr/>
        </p:nvGrpSpPr>
        <p:grpSpPr>
          <a:xfrm>
            <a:off x="9468044" y="3016334"/>
            <a:ext cx="2686820" cy="2629320"/>
            <a:chOff x="9468044" y="3456089"/>
            <a:chExt cx="2686820" cy="2629320"/>
          </a:xfrm>
        </p:grpSpPr>
        <p:pic>
          <p:nvPicPr>
            <p:cNvPr id="5158" name="Picture 38">
              <a:extLst>
                <a:ext uri="{FF2B5EF4-FFF2-40B4-BE49-F238E27FC236}">
                  <a16:creationId xmlns:a16="http://schemas.microsoft.com/office/drawing/2014/main" id="{AB19116F-9EE7-4629-81DB-7973DA58A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044" y="3456089"/>
              <a:ext cx="2686820" cy="262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E1EDB9-C1B8-4FE3-8D06-E3C6098F183D}"/>
                </a:ext>
              </a:extLst>
            </p:cNvPr>
            <p:cNvSpPr txBox="1"/>
            <p:nvPr/>
          </p:nvSpPr>
          <p:spPr>
            <a:xfrm rot="10800000" flipV="1">
              <a:off x="10516191" y="4848962"/>
              <a:ext cx="785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팔달구</a:t>
              </a:r>
              <a:endPara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902ECF9-C148-4C02-9692-9B31E0324856}"/>
                </a:ext>
              </a:extLst>
            </p:cNvPr>
            <p:cNvSpPr txBox="1"/>
            <p:nvPr/>
          </p:nvSpPr>
          <p:spPr>
            <a:xfrm rot="10800000" flipV="1">
              <a:off x="10343717" y="4218078"/>
              <a:ext cx="785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장안구</a:t>
              </a:r>
              <a:endPara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2E2D3BF-2E7D-486B-BEF9-F4E581E4D831}"/>
                </a:ext>
              </a:extLst>
            </p:cNvPr>
            <p:cNvSpPr txBox="1"/>
            <p:nvPr/>
          </p:nvSpPr>
          <p:spPr>
            <a:xfrm rot="10800000" flipV="1">
              <a:off x="10006059" y="5190073"/>
              <a:ext cx="785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권선구</a:t>
              </a:r>
              <a:endPara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1CC1C98-3821-4EBF-8824-ED6214CC4947}"/>
                </a:ext>
              </a:extLst>
            </p:cNvPr>
            <p:cNvSpPr txBox="1"/>
            <p:nvPr/>
          </p:nvSpPr>
          <p:spPr>
            <a:xfrm rot="10800000" flipV="1">
              <a:off x="11178654" y="5201656"/>
              <a:ext cx="785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영통구</a:t>
              </a:r>
              <a:endPara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ABE9018A-D65A-40CA-AAF0-9DB854ECFB85}"/>
              </a:ext>
            </a:extLst>
          </p:cNvPr>
          <p:cNvSpPr txBox="1"/>
          <p:nvPr/>
        </p:nvSpPr>
        <p:spPr>
          <a:xfrm rot="10800000" flipV="1">
            <a:off x="9226254" y="5740525"/>
            <a:ext cx="302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팔달구를 중심으로 주변지역에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관련신고와 교통 관련신고가 분포한다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0AA255-FC7A-4E31-B39A-358D5EB439E8}"/>
              </a:ext>
            </a:extLst>
          </p:cNvPr>
          <p:cNvGrpSpPr/>
          <p:nvPr/>
        </p:nvGrpSpPr>
        <p:grpSpPr>
          <a:xfrm>
            <a:off x="298906" y="1543477"/>
            <a:ext cx="8780401" cy="1908000"/>
            <a:chOff x="298906" y="1497177"/>
            <a:chExt cx="8780401" cy="1908000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B3F1663-8E85-47E1-A88E-BFA20A528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06" y="1497177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9212FA1F-C072-4755-B449-6137318F7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937" y="1497177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2F5E2A2F-B7F5-4885-8440-EC7A003C2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2968" y="1497177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8D4642E9-A0F3-41AB-9E2B-A542C37B8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998" y="1497177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19EEE09-168A-4C6A-A346-D78BBA63427E}"/>
                </a:ext>
              </a:extLst>
            </p:cNvPr>
            <p:cNvSpPr/>
            <p:nvPr/>
          </p:nvSpPr>
          <p:spPr>
            <a:xfrm rot="19520042">
              <a:off x="1029919" y="2048889"/>
              <a:ext cx="643274" cy="121095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2B3F437E-8270-45E0-AD86-D5CBF099E76F}"/>
                </a:ext>
              </a:extLst>
            </p:cNvPr>
            <p:cNvSpPr/>
            <p:nvPr/>
          </p:nvSpPr>
          <p:spPr>
            <a:xfrm rot="19520042">
              <a:off x="3313076" y="2048889"/>
              <a:ext cx="643274" cy="121095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A251F87-31AD-4C66-A912-DD77946327DF}"/>
                </a:ext>
              </a:extLst>
            </p:cNvPr>
            <p:cNvSpPr/>
            <p:nvPr/>
          </p:nvSpPr>
          <p:spPr>
            <a:xfrm rot="19520042">
              <a:off x="5584038" y="2048889"/>
              <a:ext cx="643274" cy="121095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B500E3A-CC41-4A32-B92B-F9B51D443A17}"/>
                </a:ext>
              </a:extLst>
            </p:cNvPr>
            <p:cNvSpPr/>
            <p:nvPr/>
          </p:nvSpPr>
          <p:spPr>
            <a:xfrm rot="19520042">
              <a:off x="7912688" y="2048889"/>
              <a:ext cx="643274" cy="121095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00EF97E-1A20-47D1-A516-E81AC259276F}"/>
                </a:ext>
              </a:extLst>
            </p:cNvPr>
            <p:cNvSpPr/>
            <p:nvPr/>
          </p:nvSpPr>
          <p:spPr>
            <a:xfrm rot="19520042">
              <a:off x="622755" y="2436201"/>
              <a:ext cx="471265" cy="88715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2712513-A97B-45AE-AF1D-57C4553E7E41}"/>
                </a:ext>
              </a:extLst>
            </p:cNvPr>
            <p:cNvSpPr/>
            <p:nvPr/>
          </p:nvSpPr>
          <p:spPr>
            <a:xfrm rot="19520042">
              <a:off x="2924379" y="2436201"/>
              <a:ext cx="471265" cy="88715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368A8B7-9447-4584-8ADD-21666B99FA10}"/>
                </a:ext>
              </a:extLst>
            </p:cNvPr>
            <p:cNvSpPr/>
            <p:nvPr/>
          </p:nvSpPr>
          <p:spPr>
            <a:xfrm rot="19520042">
              <a:off x="5190710" y="2436201"/>
              <a:ext cx="471265" cy="88715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22DE4B5-5DC6-45FF-A639-697CEF032C31}"/>
                </a:ext>
              </a:extLst>
            </p:cNvPr>
            <p:cNvSpPr/>
            <p:nvPr/>
          </p:nvSpPr>
          <p:spPr>
            <a:xfrm rot="19520042">
              <a:off x="7500119" y="2436201"/>
              <a:ext cx="471265" cy="88715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6CED9D5-6F62-4D29-B027-5170BED81B3B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9D7CF4C2-C858-4814-9530-121BC81C3A1A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8" name="Rectangle 37">
              <a:extLst>
                <a:ext uri="{FF2B5EF4-FFF2-40B4-BE49-F238E27FC236}">
                  <a16:creationId xmlns:a16="http://schemas.microsoft.com/office/drawing/2014/main" id="{FA4F91DE-33E8-4344-96F0-6216BB93C39C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9" name="Rectangle 37">
              <a:extLst>
                <a:ext uri="{FF2B5EF4-FFF2-40B4-BE49-F238E27FC236}">
                  <a16:creationId xmlns:a16="http://schemas.microsoft.com/office/drawing/2014/main" id="{50CD9F57-EA5A-4AE0-9277-CCD77D334AA7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0" name="Rectangle 37">
              <a:extLst>
                <a:ext uri="{FF2B5EF4-FFF2-40B4-BE49-F238E27FC236}">
                  <a16:creationId xmlns:a16="http://schemas.microsoft.com/office/drawing/2014/main" id="{EAD15FE8-0E87-4AB7-976A-1AA0D0065B84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FB14132-7948-4D41-B6FB-4CCAAA6FDAFC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ECC6431-9099-49F0-8D27-4C597604C829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37">
              <a:extLst>
                <a:ext uri="{FF2B5EF4-FFF2-40B4-BE49-F238E27FC236}">
                  <a16:creationId xmlns:a16="http://schemas.microsoft.com/office/drawing/2014/main" id="{DDF1C148-FD04-46B9-9FBD-28B167665F1E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073C60D-E9CD-49E0-9F1E-01C45F8CEE11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데이터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03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1C5DFC-EAF2-4927-B940-8D8213BE936C}"/>
              </a:ext>
            </a:extLst>
          </p:cNvPr>
          <p:cNvSpPr txBox="1"/>
          <p:nvPr/>
        </p:nvSpPr>
        <p:spPr>
          <a:xfrm>
            <a:off x="249418" y="1297245"/>
            <a:ext cx="395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 자기상관성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 이질성의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722F0-D554-4482-9D44-5FB7CF98587E}"/>
              </a:ext>
            </a:extLst>
          </p:cNvPr>
          <p:cNvSpPr txBox="1"/>
          <p:nvPr/>
        </p:nvSpPr>
        <p:spPr>
          <a:xfrm rot="10800000" flipV="1">
            <a:off x="249418" y="1564412"/>
            <a:ext cx="10944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분석대상인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데이터에 대한 설명변수의 영향력을 공간회귀모델을 바탕으로 분석하고자 하였다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Moran’s I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통해 공간적 자기상관성과 공간적 이질성을 확인한다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75665-2840-4B69-92AE-03EB50CB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2" y="4662001"/>
            <a:ext cx="3116780" cy="14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ECC457C-03A5-4374-A829-C8B423BD6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31" y="4657298"/>
            <a:ext cx="3117083" cy="14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68A140-5224-45E7-8EC8-201C0FB7B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923" y="4657298"/>
            <a:ext cx="3117083" cy="14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7334D-5E4C-4F44-BC26-2705E5D3E8AC}"/>
              </a:ext>
            </a:extLst>
          </p:cNvPr>
          <p:cNvSpPr txBox="1"/>
          <p:nvPr/>
        </p:nvSpPr>
        <p:spPr>
          <a:xfrm>
            <a:off x="623778" y="6026949"/>
            <a:ext cx="1094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전역모란지수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Moran’s I)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값으로 전체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데이터는 각각 공간적 자기상관관계를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국지모란지수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Moran’s I)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활용하면 공간적 자기상관성이 감소하는 것을 확인된다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국지모란지수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Moran’s I)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각 데이터의 군집 정도를 파악하고자 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지리적인 특성을 가지고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지리학 제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법칙이 성립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것을 볼 수 있기에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회귀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(OLS)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아닌 지리가중회귀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(GWR)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분석이 타당함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95B8DD-6949-437F-A02B-A70B6BBAE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23" y="1999560"/>
            <a:ext cx="3492000" cy="262613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92D65F2-A5C7-437A-A68E-F692D243A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31" y="1950027"/>
            <a:ext cx="3498018" cy="272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4D3B0D2-02E3-4D4E-B5C4-B1E3BD7A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36" y="1950027"/>
            <a:ext cx="3498018" cy="272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0BDAC-A13E-43EF-A9AE-8094D5D477E1}"/>
              </a:ext>
            </a:extLst>
          </p:cNvPr>
          <p:cNvSpPr txBox="1"/>
          <p:nvPr/>
        </p:nvSpPr>
        <p:spPr>
          <a:xfrm>
            <a:off x="1186323" y="1833392"/>
            <a:ext cx="1879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</a:t>
            </a:r>
            <a:endParaRPr lang="en-US" altLang="ko-KR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3D73C6-FE9B-411B-88F0-DEE4D610BD07}"/>
              </a:ext>
            </a:extLst>
          </p:cNvPr>
          <p:cNvSpPr txBox="1"/>
          <p:nvPr/>
        </p:nvSpPr>
        <p:spPr>
          <a:xfrm>
            <a:off x="4779449" y="1833392"/>
            <a:ext cx="1879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교통관련 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</a:t>
            </a:r>
            <a:endParaRPr lang="en-US" altLang="ko-KR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B3B2D-6F56-4C34-9162-2EA1D0D1C28E}"/>
              </a:ext>
            </a:extLst>
          </p:cNvPr>
          <p:cNvSpPr txBox="1"/>
          <p:nvPr/>
        </p:nvSpPr>
        <p:spPr>
          <a:xfrm>
            <a:off x="8331006" y="1833392"/>
            <a:ext cx="25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</a:t>
            </a:r>
            <a:endParaRPr lang="en-US" altLang="ko-KR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7DD723-14E0-4FCE-B405-212A3CC46CBB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A789045E-77A4-438E-98F6-9F9DD3C4EAB8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D9143282-64E1-43B1-ABF5-FDDFA319AFF3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61F07484-7646-47FE-8E80-A5D92D0A9319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249386E2-0899-40FD-A153-5B96F819EF65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7C19AAC-E9DF-4263-8F97-A44699E6355B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8855FCF-BC9C-4CC6-B43E-DC29F3A675F3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DA36341B-FD52-4339-B38B-F7C09794CD33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77B7B3-78EA-4E3B-AE2F-9F5DF5110322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데이터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37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D7925-C0F9-40C1-8281-C74FA2F612FC}"/>
              </a:ext>
            </a:extLst>
          </p:cNvPr>
          <p:cNvSpPr txBox="1">
            <a:spLocks/>
          </p:cNvSpPr>
          <p:nvPr/>
        </p:nvSpPr>
        <p:spPr>
          <a:xfrm>
            <a:off x="1524000" y="2168994"/>
            <a:ext cx="9144000" cy="11123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 및 시각화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89F15E0-7D3E-4487-80EC-8751D1938089}"/>
              </a:ext>
            </a:extLst>
          </p:cNvPr>
          <p:cNvSpPr txBox="1">
            <a:spLocks/>
          </p:cNvSpPr>
          <p:nvPr/>
        </p:nvSpPr>
        <p:spPr>
          <a:xfrm>
            <a:off x="1524000" y="2725166"/>
            <a:ext cx="9144000" cy="703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개시도 간의 치안 특성 비교</a:t>
            </a:r>
          </a:p>
        </p:txBody>
      </p:sp>
    </p:spTree>
    <p:extLst>
      <p:ext uri="{BB962C8B-B14F-4D97-AF65-F5344CB8AC3E}">
        <p14:creationId xmlns:p14="http://schemas.microsoft.com/office/powerpoint/2010/main" val="243513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C6378AB-0D74-477E-B775-7438383D6289}"/>
              </a:ext>
            </a:extLst>
          </p:cNvPr>
          <p:cNvSpPr/>
          <p:nvPr/>
        </p:nvSpPr>
        <p:spPr>
          <a:xfrm>
            <a:off x="7498266" y="3491326"/>
            <a:ext cx="4080295" cy="3041813"/>
          </a:xfrm>
          <a:prstGeom prst="roundRect">
            <a:avLst/>
          </a:prstGeom>
          <a:solidFill>
            <a:srgbClr val="ED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28839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7CC52-6E9D-4A14-BCD7-A6ED1BA564E2}"/>
              </a:ext>
            </a:extLst>
          </p:cNvPr>
          <p:cNvSpPr txBox="1"/>
          <p:nvPr/>
        </p:nvSpPr>
        <p:spPr>
          <a:xfrm>
            <a:off x="208826" y="1019634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 ExtraBold" panose="020B0600000101010101"/>
              </a:rPr>
              <a:t>물리적 무질서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62E38-CE19-42E6-93AB-84A106DF2D69}"/>
              </a:ext>
            </a:extLst>
          </p:cNvPr>
          <p:cNvSpPr txBox="1"/>
          <p:nvPr/>
        </p:nvSpPr>
        <p:spPr>
          <a:xfrm>
            <a:off x="931339" y="3020869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보안등 무질서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FE3A6-2E25-44B7-A783-6DCCBB8903EA}"/>
              </a:ext>
            </a:extLst>
          </p:cNvPr>
          <p:cNvSpPr txBox="1"/>
          <p:nvPr/>
        </p:nvSpPr>
        <p:spPr>
          <a:xfrm>
            <a:off x="3172064" y="3003499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CCTV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무질서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198E-5E0E-4A55-9032-3FB9047D77C2}"/>
              </a:ext>
            </a:extLst>
          </p:cNvPr>
          <p:cNvSpPr txBox="1"/>
          <p:nvPr/>
        </p:nvSpPr>
        <p:spPr>
          <a:xfrm>
            <a:off x="5362907" y="3001768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비상벨 무질서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C6246-CEFB-4A5D-9108-9B0D3A78AC92}"/>
              </a:ext>
            </a:extLst>
          </p:cNvPr>
          <p:cNvSpPr txBox="1"/>
          <p:nvPr/>
        </p:nvSpPr>
        <p:spPr>
          <a:xfrm>
            <a:off x="7579985" y="3003780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 무질서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8487AA-6D5F-4409-B12C-657E60FD961D}"/>
              </a:ext>
            </a:extLst>
          </p:cNvPr>
          <p:cNvSpPr txBox="1"/>
          <p:nvPr/>
        </p:nvSpPr>
        <p:spPr>
          <a:xfrm>
            <a:off x="666869" y="3240379"/>
            <a:ext cx="2240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4ED99-4D7B-41B7-A38D-8502C08B12FF}"/>
              </a:ext>
            </a:extLst>
          </p:cNvPr>
          <p:cNvSpPr txBox="1"/>
          <p:nvPr/>
        </p:nvSpPr>
        <p:spPr>
          <a:xfrm>
            <a:off x="2873716" y="3231802"/>
            <a:ext cx="2240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D66507-FDEF-436B-91D8-6320222CD27E}"/>
              </a:ext>
            </a:extLst>
          </p:cNvPr>
          <p:cNvSpPr txBox="1"/>
          <p:nvPr/>
        </p:nvSpPr>
        <p:spPr>
          <a:xfrm>
            <a:off x="5127052" y="3236043"/>
            <a:ext cx="2240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235BA-8BBB-450D-B0EE-91F7A071D863}"/>
              </a:ext>
            </a:extLst>
          </p:cNvPr>
          <p:cNvSpPr txBox="1"/>
          <p:nvPr/>
        </p:nvSpPr>
        <p:spPr>
          <a:xfrm>
            <a:off x="7308989" y="3214327"/>
            <a:ext cx="2240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7730E-77EE-4636-849C-7D208E08A127}"/>
              </a:ext>
            </a:extLst>
          </p:cNvPr>
          <p:cNvSpPr txBox="1"/>
          <p:nvPr/>
        </p:nvSpPr>
        <p:spPr>
          <a:xfrm>
            <a:off x="967262" y="5241173"/>
            <a:ext cx="2033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 무질서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565F-16D6-46E0-920A-4546D71E7778}"/>
              </a:ext>
            </a:extLst>
          </p:cNvPr>
          <p:cNvSpPr txBox="1"/>
          <p:nvPr/>
        </p:nvSpPr>
        <p:spPr>
          <a:xfrm>
            <a:off x="3059477" y="5241173"/>
            <a:ext cx="2033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놀이시설 무질서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525D8-BDDB-40B7-BBD8-D49069E484DD}"/>
              </a:ext>
            </a:extLst>
          </p:cNvPr>
          <p:cNvSpPr txBox="1"/>
          <p:nvPr/>
        </p:nvSpPr>
        <p:spPr>
          <a:xfrm>
            <a:off x="5284971" y="5241173"/>
            <a:ext cx="2033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유흥업소 무질서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6AF9EA-C5DB-4592-A254-D68413C10DA5}"/>
              </a:ext>
            </a:extLst>
          </p:cNvPr>
          <p:cNvSpPr txBox="1"/>
          <p:nvPr/>
        </p:nvSpPr>
        <p:spPr>
          <a:xfrm>
            <a:off x="650118" y="5459136"/>
            <a:ext cx="2240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CC13F-4EF9-45C4-A1C2-DAEF3A3DA318}"/>
              </a:ext>
            </a:extLst>
          </p:cNvPr>
          <p:cNvSpPr txBox="1"/>
          <p:nvPr/>
        </p:nvSpPr>
        <p:spPr>
          <a:xfrm>
            <a:off x="2822306" y="5469214"/>
            <a:ext cx="2240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8BC27C-F366-4712-A934-A1BFB0736CEA}"/>
              </a:ext>
            </a:extLst>
          </p:cNvPr>
          <p:cNvSpPr txBox="1"/>
          <p:nvPr/>
        </p:nvSpPr>
        <p:spPr>
          <a:xfrm>
            <a:off x="5078231" y="5459309"/>
            <a:ext cx="2240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65CCDE4-4355-452A-8341-20ED3246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98" y="3927240"/>
            <a:ext cx="2050588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4C63A62-0000-477A-9EA0-E1BE5BAF3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40" y="3894557"/>
            <a:ext cx="2061176" cy="126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609C06F-4334-4A86-95D5-FA2057BF1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219" y="3889281"/>
            <a:ext cx="20405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588F1D4-86BF-4E06-9FD5-7511319B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70" y="1681406"/>
            <a:ext cx="2046184" cy="12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3713F3F-5AA7-4728-B8B2-626C9D60C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579" y="1687764"/>
            <a:ext cx="2040500" cy="126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ED80D7-24BF-4D6C-B1E1-6747C7225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404" y="1687764"/>
            <a:ext cx="2082352" cy="12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EC25C22-3E1D-4C65-BADA-C980A2C80C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6331" y="1687764"/>
            <a:ext cx="2060223" cy="12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5A7617-230F-4793-9C30-C163126DC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75"/>
          <a:stretch/>
        </p:blipFill>
        <p:spPr>
          <a:xfrm>
            <a:off x="7689893" y="3701874"/>
            <a:ext cx="3659661" cy="22434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ECC4B0-DB6D-4977-8525-C35D7CF935BA}"/>
              </a:ext>
            </a:extLst>
          </p:cNvPr>
          <p:cNvSpPr txBox="1"/>
          <p:nvPr/>
        </p:nvSpPr>
        <p:spPr>
          <a:xfrm>
            <a:off x="8954366" y="5945282"/>
            <a:ext cx="2033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F569B5-85D7-4B5B-B26C-D4D6E3FDF1E4}"/>
              </a:ext>
            </a:extLst>
          </p:cNvPr>
          <p:cNvSpPr txBox="1"/>
          <p:nvPr/>
        </p:nvSpPr>
        <p:spPr>
          <a:xfrm>
            <a:off x="8643278" y="6225363"/>
            <a:ext cx="224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창원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4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149759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>
            <a:extLst>
              <a:ext uri="{FF2B5EF4-FFF2-40B4-BE49-F238E27FC236}">
                <a16:creationId xmlns:a16="http://schemas.microsoft.com/office/drawing/2014/main" id="{7E2AD192-A5ED-4244-B0CC-45FC55704847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서론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11" name="Rectangle 37">
            <a:extLst>
              <a:ext uri="{FF2B5EF4-FFF2-40B4-BE49-F238E27FC236}">
                <a16:creationId xmlns:a16="http://schemas.microsoft.com/office/drawing/2014/main" id="{7E43C2FA-B148-4B17-AA63-580A8ECF24B6}"/>
              </a:ext>
            </a:extLst>
          </p:cNvPr>
          <p:cNvSpPr/>
          <p:nvPr/>
        </p:nvSpPr>
        <p:spPr>
          <a:xfrm>
            <a:off x="1832927" y="318788"/>
            <a:ext cx="135385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연구배경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0C54879F-23FE-4AAD-A722-F109CB425008}"/>
              </a:ext>
            </a:extLst>
          </p:cNvPr>
          <p:cNvSpPr/>
          <p:nvPr/>
        </p:nvSpPr>
        <p:spPr>
          <a:xfrm>
            <a:off x="3511760" y="318788"/>
            <a:ext cx="135385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연구주제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90D28A09-DB4A-48A3-9217-60AB4AAA9F1B}"/>
              </a:ext>
            </a:extLst>
          </p:cNvPr>
          <p:cNvSpPr/>
          <p:nvPr/>
        </p:nvSpPr>
        <p:spPr>
          <a:xfrm>
            <a:off x="5190594" y="318788"/>
            <a:ext cx="135385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연구과정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0B9EB2-C042-4751-A499-ED6FEB7E01F7}"/>
              </a:ext>
            </a:extLst>
          </p:cNvPr>
          <p:cNvCxnSpPr>
            <a:cxnSpLocks/>
          </p:cNvCxnSpPr>
          <p:nvPr/>
        </p:nvCxnSpPr>
        <p:spPr>
          <a:xfrm>
            <a:off x="5028103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F6F302-DC70-4544-A8E8-A7B47846B2C2}"/>
              </a:ext>
            </a:extLst>
          </p:cNvPr>
          <p:cNvCxnSpPr>
            <a:cxnSpLocks/>
          </p:cNvCxnSpPr>
          <p:nvPr/>
        </p:nvCxnSpPr>
        <p:spPr>
          <a:xfrm>
            <a:off x="3349270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7">
            <a:extLst>
              <a:ext uri="{FF2B5EF4-FFF2-40B4-BE49-F238E27FC236}">
                <a16:creationId xmlns:a16="http://schemas.microsoft.com/office/drawing/2014/main" id="{9819E3D8-B9DB-4A12-921F-F6934FAF9AB1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230FE-D2D4-4E3E-9C1C-38F7AB67EF41}"/>
              </a:ext>
            </a:extLst>
          </p:cNvPr>
          <p:cNvSpPr txBox="1"/>
          <p:nvPr/>
        </p:nvSpPr>
        <p:spPr>
          <a:xfrm>
            <a:off x="593903" y="1209272"/>
            <a:ext cx="369388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문제정의</a:t>
            </a:r>
            <a:endParaRPr lang="en-US" altLang="ko-KR" sz="2000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6291E-4ABC-4CCA-8479-3D999A0EC6B0}"/>
              </a:ext>
            </a:extLst>
          </p:cNvPr>
          <p:cNvSpPr txBox="1"/>
          <p:nvPr/>
        </p:nvSpPr>
        <p:spPr>
          <a:xfrm>
            <a:off x="6234832" y="1209272"/>
            <a:ext cx="369388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차별점</a:t>
            </a:r>
            <a:endParaRPr lang="en-US" altLang="ko-KR" sz="2000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60CD48-E868-48E4-8B17-2FA98B47C3BD}"/>
              </a:ext>
            </a:extLst>
          </p:cNvPr>
          <p:cNvSpPr/>
          <p:nvPr/>
        </p:nvSpPr>
        <p:spPr>
          <a:xfrm>
            <a:off x="6234831" y="1957829"/>
            <a:ext cx="5363266" cy="76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체감안전도를 구성하는 다양한 요인 변수를 통하여 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각 지역의 경찰서별 치안특성을 수치화</a:t>
            </a:r>
            <a:endParaRPr lang="ko-KR" altLang="en-US" sz="1600" dirty="0">
              <a:solidFill>
                <a:schemeClr val="tx1"/>
              </a:solidFill>
              <a:highlight>
                <a:srgbClr val="FF00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0CF082-0F9C-43E2-89F6-C67733182D29}"/>
              </a:ext>
            </a:extLst>
          </p:cNvPr>
          <p:cNvSpPr/>
          <p:nvPr/>
        </p:nvSpPr>
        <p:spPr>
          <a:xfrm>
            <a:off x="593903" y="1957829"/>
            <a:ext cx="4434200" cy="7645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수원시를 포함한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시도 간 치안 특성 비교 분석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81000DB-9535-43C9-8361-B73990D1AD1E}"/>
              </a:ext>
            </a:extLst>
          </p:cNvPr>
          <p:cNvSpPr/>
          <p:nvPr/>
        </p:nvSpPr>
        <p:spPr>
          <a:xfrm>
            <a:off x="5370210" y="2218435"/>
            <a:ext cx="522514" cy="302813"/>
          </a:xfrm>
          <a:prstGeom prst="rightArrow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556184-790B-4A94-B1C9-EC6F0A392173}"/>
              </a:ext>
            </a:extLst>
          </p:cNvPr>
          <p:cNvSpPr/>
          <p:nvPr/>
        </p:nvSpPr>
        <p:spPr>
          <a:xfrm>
            <a:off x="6234831" y="3114225"/>
            <a:ext cx="5363266" cy="76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i="0" u="none" strike="noStrike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요인 변수를 활용한 수원시 치안 분석</a:t>
            </a:r>
            <a:endParaRPr lang="en-US" altLang="ko-KR" sz="1600" i="0" u="none" strike="noStrike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토지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생활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66E013-DF84-43C8-8366-0634F4967152}"/>
              </a:ext>
            </a:extLst>
          </p:cNvPr>
          <p:cNvSpPr/>
          <p:nvPr/>
        </p:nvSpPr>
        <p:spPr>
          <a:xfrm>
            <a:off x="593903" y="3114225"/>
            <a:ext cx="4434200" cy="7645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공간 특성을 반영한 빅데이터 기반 치안 분석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F65D5A-9D34-482D-8A97-E6040BEE87B5}"/>
              </a:ext>
            </a:extLst>
          </p:cNvPr>
          <p:cNvSpPr/>
          <p:nvPr/>
        </p:nvSpPr>
        <p:spPr>
          <a:xfrm>
            <a:off x="6234831" y="4270621"/>
            <a:ext cx="5363266" cy="76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i="0" u="none" strike="noStrike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교통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 분석을 통한 효율적 대응 방안 제시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치안안전도 및 경찰활동 만족도 증진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920655-4E25-46AF-AAB6-0AC20966041D}"/>
              </a:ext>
            </a:extLst>
          </p:cNvPr>
          <p:cNvSpPr/>
          <p:nvPr/>
        </p:nvSpPr>
        <p:spPr>
          <a:xfrm>
            <a:off x="593903" y="4270621"/>
            <a:ext cx="4434200" cy="7645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수원시의 낮은 체감안전도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정책 설계 필요성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FC9FAD5-7529-4735-BC94-CDEAB3E47FCB}"/>
              </a:ext>
            </a:extLst>
          </p:cNvPr>
          <p:cNvSpPr/>
          <p:nvPr/>
        </p:nvSpPr>
        <p:spPr>
          <a:xfrm>
            <a:off x="5370210" y="3345116"/>
            <a:ext cx="522514" cy="302813"/>
          </a:xfrm>
          <a:prstGeom prst="rightArrow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AF73019-396E-4536-99EF-A8EE1E8CCA50}"/>
              </a:ext>
            </a:extLst>
          </p:cNvPr>
          <p:cNvSpPr/>
          <p:nvPr/>
        </p:nvSpPr>
        <p:spPr>
          <a:xfrm>
            <a:off x="5370210" y="4501512"/>
            <a:ext cx="522514" cy="302813"/>
          </a:xfrm>
          <a:prstGeom prst="rightArrow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624D95-4685-46F0-8453-3B58989F582B}"/>
              </a:ext>
            </a:extLst>
          </p:cNvPr>
          <p:cNvSpPr/>
          <p:nvPr/>
        </p:nvSpPr>
        <p:spPr>
          <a:xfrm>
            <a:off x="6234831" y="5427017"/>
            <a:ext cx="5363266" cy="76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i="0" u="none" strike="noStrike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2090</a:t>
            </a:r>
            <a:r>
              <a:rPr lang="ko-KR" altLang="en-US" sz="1600" i="0" u="none" strike="noStrike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 격자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공간특성 분석을 통한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新 치안관리 단위 정의 및 영향력 분석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14D29E-D75D-4B6D-885A-A804CC7C7FCF}"/>
              </a:ext>
            </a:extLst>
          </p:cNvPr>
          <p:cNvSpPr/>
          <p:nvPr/>
        </p:nvSpPr>
        <p:spPr>
          <a:xfrm>
            <a:off x="593903" y="5427017"/>
            <a:ext cx="4434200" cy="7645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특성과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사이의 영향관계 규명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DFFBEFF-57D2-41B5-8CBC-3C71D48398DE}"/>
              </a:ext>
            </a:extLst>
          </p:cNvPr>
          <p:cNvSpPr/>
          <p:nvPr/>
        </p:nvSpPr>
        <p:spPr>
          <a:xfrm>
            <a:off x="5370210" y="5657908"/>
            <a:ext cx="522514" cy="302813"/>
          </a:xfrm>
          <a:prstGeom prst="rightArrow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47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28839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65BC88-F753-4DEE-A46D-0DA196E89AEE}"/>
              </a:ext>
            </a:extLst>
          </p:cNvPr>
          <p:cNvGrpSpPr/>
          <p:nvPr/>
        </p:nvGrpSpPr>
        <p:grpSpPr>
          <a:xfrm>
            <a:off x="6220680" y="1414420"/>
            <a:ext cx="5941667" cy="2346936"/>
            <a:chOff x="3058941" y="887864"/>
            <a:chExt cx="5941667" cy="23469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A4D0DD-C796-49EB-AF51-8E139A76A1B9}"/>
                </a:ext>
              </a:extLst>
            </p:cNvPr>
            <p:cNvSpPr txBox="1"/>
            <p:nvPr/>
          </p:nvSpPr>
          <p:spPr>
            <a:xfrm>
              <a:off x="4003865" y="2957801"/>
              <a:ext cx="1678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물리적 무질서</a:t>
              </a:r>
              <a:endPara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6BC7AD2-F874-4E64-8800-59DAD78B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8941" y="887864"/>
              <a:ext cx="3037059" cy="20675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484C57-D504-4081-8145-393D83D06189}"/>
                </a:ext>
              </a:extLst>
            </p:cNvPr>
            <p:cNvSpPr txBox="1"/>
            <p:nvPr/>
          </p:nvSpPr>
          <p:spPr>
            <a:xfrm>
              <a:off x="6120993" y="1696440"/>
              <a:ext cx="28545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제외한 지역들은 비슷한 수준으로 </a:t>
              </a:r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물리적인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무질서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높다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이를 통해 </a:t>
              </a:r>
              <a:r>
                <a:rPr lang="ko-KR" altLang="en-US" sz="12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제외한 지역들이 </a:t>
              </a:r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물리적인 무질서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체감안전에 부정적인 영향을 많이 주며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은 물리적인 측면에서 체감안전이 높다는 점을 알 수 있다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0A5D49-C621-4A06-9D85-DA60CDDD90F1}"/>
                </a:ext>
              </a:extLst>
            </p:cNvPr>
            <p:cNvSpPr txBox="1"/>
            <p:nvPr/>
          </p:nvSpPr>
          <p:spPr>
            <a:xfrm>
              <a:off x="6569276" y="887864"/>
              <a:ext cx="24313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진주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7982A9-ACA4-4523-A41C-61D75797A588}"/>
              </a:ext>
            </a:extLst>
          </p:cNvPr>
          <p:cNvGrpSpPr/>
          <p:nvPr/>
        </p:nvGrpSpPr>
        <p:grpSpPr>
          <a:xfrm>
            <a:off x="87696" y="1365470"/>
            <a:ext cx="6219314" cy="2344512"/>
            <a:chOff x="38615" y="887864"/>
            <a:chExt cx="6219314" cy="23445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6837B0-3F04-4B9C-B977-2D7A209D469F}"/>
                </a:ext>
              </a:extLst>
            </p:cNvPr>
            <p:cNvSpPr txBox="1"/>
            <p:nvPr/>
          </p:nvSpPr>
          <p:spPr>
            <a:xfrm>
              <a:off x="908101" y="2955377"/>
              <a:ext cx="1449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 무질서</a:t>
              </a:r>
              <a:endPara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A8CA5-B20E-47A0-9C70-395B335495AB}"/>
                </a:ext>
              </a:extLst>
            </p:cNvPr>
            <p:cNvSpPr txBox="1"/>
            <p:nvPr/>
          </p:nvSpPr>
          <p:spPr>
            <a:xfrm>
              <a:off x="3052205" y="1745390"/>
              <a:ext cx="2782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사회적인 무질서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다른 도시들에 비하여 매우 높은 수치를 가진다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이를 통하여 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지역의 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체감안전에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사회적인 무질서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부정적인 영향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많이 주며 나머지 지역들은 사회적인 측면에서  체감안전이 높다는 점을 알 수 있다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22E0EA-E652-4383-A2A5-3F993F43D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15" y="887864"/>
              <a:ext cx="2978459" cy="20675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6F50D2-5207-452E-A4EB-36D89615107B}"/>
                </a:ext>
              </a:extLst>
            </p:cNvPr>
            <p:cNvSpPr txBox="1"/>
            <p:nvPr/>
          </p:nvSpPr>
          <p:spPr>
            <a:xfrm>
              <a:off x="3625941" y="898636"/>
              <a:ext cx="26319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창원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진주</a:t>
              </a:r>
              <a:endParaRPr lang="en-US" altLang="ko-KR" sz="14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89DD58-4153-4DC2-B659-57D3640AB96E}"/>
              </a:ext>
            </a:extLst>
          </p:cNvPr>
          <p:cNvGrpSpPr/>
          <p:nvPr/>
        </p:nvGrpSpPr>
        <p:grpSpPr>
          <a:xfrm>
            <a:off x="87696" y="4149571"/>
            <a:ext cx="6219314" cy="2344512"/>
            <a:chOff x="6096000" y="887864"/>
            <a:chExt cx="6219314" cy="234451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AEE668-CE4F-432D-BADC-569B6B789906}"/>
                </a:ext>
              </a:extLst>
            </p:cNvPr>
            <p:cNvSpPr txBox="1"/>
            <p:nvPr/>
          </p:nvSpPr>
          <p:spPr>
            <a:xfrm>
              <a:off x="7067205" y="2955377"/>
              <a:ext cx="2255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경찰활동 불만족도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E83990-1841-4227-9C97-0591CD5C258B}"/>
                </a:ext>
              </a:extLst>
            </p:cNvPr>
            <p:cNvSpPr txBox="1"/>
            <p:nvPr/>
          </p:nvSpPr>
          <p:spPr>
            <a:xfrm>
              <a:off x="9141956" y="1703735"/>
              <a:ext cx="29390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시민들이 일상생활에서 경찰들의 활동을 체험하며 느끼는 평균적인  불만족도가 수도권인 </a:t>
              </a:r>
              <a:r>
                <a:rPr lang="ko-KR" altLang="en-US" sz="12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z="12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지방인 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창원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진주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갈수록 높아짐을 알 수 있다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이를 통해 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지방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</a:t>
              </a:r>
              <a:r>
                <a:rPr lang="ko-KR" altLang="en-US" sz="12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수도권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보다 경찰활동에 대한 불만족도가 높다는 점을 알 수 있다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9D97696-ED75-48DC-979F-E707D8E2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887864"/>
              <a:ext cx="3063844" cy="206751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D80E6C-9882-477F-9906-AA7D65E1D4C5}"/>
                </a:ext>
              </a:extLst>
            </p:cNvPr>
            <p:cNvSpPr txBox="1"/>
            <p:nvPr/>
          </p:nvSpPr>
          <p:spPr>
            <a:xfrm>
              <a:off x="9683326" y="927193"/>
              <a:ext cx="26319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창원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진주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endParaRPr lang="en-US" altLang="ko-KR" sz="14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F60615C-FF5F-41E2-8A3C-2A6DE4C112E2}"/>
              </a:ext>
            </a:extLst>
          </p:cNvPr>
          <p:cNvGrpSpPr/>
          <p:nvPr/>
        </p:nvGrpSpPr>
        <p:grpSpPr>
          <a:xfrm>
            <a:off x="6262044" y="4188899"/>
            <a:ext cx="5935162" cy="2356027"/>
            <a:chOff x="9132229" y="878773"/>
            <a:chExt cx="5935162" cy="23560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1FDDF7-2514-4404-9761-8F6C1882547E}"/>
                </a:ext>
              </a:extLst>
            </p:cNvPr>
            <p:cNvSpPr txBox="1"/>
            <p:nvPr/>
          </p:nvSpPr>
          <p:spPr>
            <a:xfrm>
              <a:off x="10070554" y="2957801"/>
              <a:ext cx="2255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교통안전 위험도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2F67016-58D8-4486-B045-824B3E8B4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" t="1266" r="-61"/>
            <a:stretch/>
          </p:blipFill>
          <p:spPr>
            <a:xfrm>
              <a:off x="9132229" y="887864"/>
              <a:ext cx="3075395" cy="206751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AAA1DB-38FC-4A42-B5B6-873AD206ADDE}"/>
                </a:ext>
              </a:extLst>
            </p:cNvPr>
            <p:cNvSpPr txBox="1"/>
            <p:nvPr/>
          </p:nvSpPr>
          <p:spPr>
            <a:xfrm>
              <a:off x="12653369" y="878773"/>
              <a:ext cx="2414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창원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4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진주</a:t>
              </a:r>
              <a:endParaRPr lang="en-US" altLang="ko-KR" sz="14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C204A1-44CC-4DC6-B960-2A2671FB7D75}"/>
                </a:ext>
              </a:extLst>
            </p:cNvPr>
            <p:cNvSpPr txBox="1"/>
            <p:nvPr/>
          </p:nvSpPr>
          <p:spPr>
            <a:xfrm>
              <a:off x="12224261" y="1630677"/>
              <a:ext cx="28379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시민들이 교통을 이용하며 느끼는 위험도의 평균이 지방인 </a:t>
              </a:r>
              <a:r>
                <a:rPr lang="ko-KR" altLang="en-US" sz="12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창원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진주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수도권인 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수원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 갈수록 높아진다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이를 통해 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수도권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</a:t>
              </a:r>
              <a:r>
                <a:rPr lang="ko-KR" altLang="en-US" sz="1200" b="1" dirty="0">
                  <a:solidFill>
                    <a:schemeClr val="accen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지방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보다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교통적인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측면에서 체감안전이 낮다는 점을 알 수 있다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135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E30D5B1-B300-46AC-AEC5-EE1B69DE3E58}"/>
              </a:ext>
            </a:extLst>
          </p:cNvPr>
          <p:cNvSpPr txBox="1">
            <a:spLocks/>
          </p:cNvSpPr>
          <p:nvPr/>
        </p:nvSpPr>
        <p:spPr>
          <a:xfrm>
            <a:off x="0" y="971471"/>
            <a:ext cx="12192000" cy="645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서울시 치안특성 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65419-AF55-40B6-8B0F-D0B4D15C48C2}"/>
              </a:ext>
            </a:extLst>
          </p:cNvPr>
          <p:cNvSpPr txBox="1"/>
          <p:nvPr/>
        </p:nvSpPr>
        <p:spPr>
          <a:xfrm>
            <a:off x="208826" y="1218470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339240C2-6F5D-4519-A5D2-184427C7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2" y="1691854"/>
            <a:ext cx="5769783" cy="30552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85030A-0BF6-4243-AC08-AF909088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251" y="1746941"/>
            <a:ext cx="5017417" cy="3039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7373A3-302C-4544-837A-382157FB3407}"/>
              </a:ext>
            </a:extLst>
          </p:cNvPr>
          <p:cNvSpPr txBox="1"/>
          <p:nvPr/>
        </p:nvSpPr>
        <p:spPr>
          <a:xfrm>
            <a:off x="2077758" y="1439164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물리적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7E9C7-353C-40D2-B746-A800E9072222}"/>
              </a:ext>
            </a:extLst>
          </p:cNvPr>
          <p:cNvSpPr txBox="1"/>
          <p:nvPr/>
        </p:nvSpPr>
        <p:spPr>
          <a:xfrm>
            <a:off x="8112223" y="1432699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물리적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분포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0EF443-2360-4356-91A8-26EF089472AA}"/>
              </a:ext>
            </a:extLst>
          </p:cNvPr>
          <p:cNvSpPr/>
          <p:nvPr/>
        </p:nvSpPr>
        <p:spPr>
          <a:xfrm>
            <a:off x="3677487" y="2162849"/>
            <a:ext cx="353712" cy="32411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3306941-699B-4435-806F-C9646FCCE70C}"/>
              </a:ext>
            </a:extLst>
          </p:cNvPr>
          <p:cNvSpPr/>
          <p:nvPr/>
        </p:nvSpPr>
        <p:spPr>
          <a:xfrm>
            <a:off x="1954056" y="3518435"/>
            <a:ext cx="303777" cy="2777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0692E2-08EF-49AD-BE3F-45485E8C83CB}"/>
              </a:ext>
            </a:extLst>
          </p:cNvPr>
          <p:cNvSpPr/>
          <p:nvPr/>
        </p:nvSpPr>
        <p:spPr>
          <a:xfrm>
            <a:off x="4028998" y="3674913"/>
            <a:ext cx="303777" cy="2777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164C98-0E45-4F3B-BFF0-8FA1E18B93B8}"/>
              </a:ext>
            </a:extLst>
          </p:cNvPr>
          <p:cNvSpPr/>
          <p:nvPr/>
        </p:nvSpPr>
        <p:spPr>
          <a:xfrm>
            <a:off x="3027784" y="3829855"/>
            <a:ext cx="303777" cy="27779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6124805-CC35-4544-B85B-321374BC9E95}"/>
              </a:ext>
            </a:extLst>
          </p:cNvPr>
          <p:cNvSpPr/>
          <p:nvPr/>
        </p:nvSpPr>
        <p:spPr>
          <a:xfrm>
            <a:off x="2929356" y="3106435"/>
            <a:ext cx="303777" cy="27779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033C099-CB0C-4175-B6FE-5B2280685C46}"/>
              </a:ext>
            </a:extLst>
          </p:cNvPr>
          <p:cNvSpPr/>
          <p:nvPr/>
        </p:nvSpPr>
        <p:spPr>
          <a:xfrm>
            <a:off x="3834496" y="3281349"/>
            <a:ext cx="303777" cy="27779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D3E491-B358-4D92-87A9-F3C1481BFBCF}"/>
              </a:ext>
            </a:extLst>
          </p:cNvPr>
          <p:cNvSpPr txBox="1"/>
          <p:nvPr/>
        </p:nvSpPr>
        <p:spPr>
          <a:xfrm>
            <a:off x="6608946" y="4999518"/>
            <a:ext cx="5427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서울 지역들이 전체적인 평균에 비하여 낮은 물리적 무질서를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치안에 취약한 물리적인 환경이 다른 지역에 비해 적다는 것을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전체적으로 서울의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외곽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지역의 경우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지역에 비해 높은 물리적 무질서를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곳의 경우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유흥업소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놀이시설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 제외한 모든 시설물이 체감안전에 부정적인 영향을 끼친다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치안과 관련한 시설물들의 설치가 시급하다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곳의 경우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남대문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놀이시설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유흥업소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방배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보안등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시설물이 체감안전에 부정적인 영향을 끼친다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2EE36B-D311-46A3-8FAB-ECD45020B795}"/>
              </a:ext>
            </a:extLst>
          </p:cNvPr>
          <p:cNvGrpSpPr/>
          <p:nvPr/>
        </p:nvGrpSpPr>
        <p:grpSpPr>
          <a:xfrm>
            <a:off x="231880" y="4781637"/>
            <a:ext cx="5919944" cy="2046546"/>
            <a:chOff x="176056" y="5146998"/>
            <a:chExt cx="5919944" cy="213888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F34372E-9163-48D2-B864-09EDB25EE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056" y="5146998"/>
              <a:ext cx="5895586" cy="213875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4EFEF0-5C0B-48D4-9C71-DC3474F7C35F}"/>
                </a:ext>
              </a:extLst>
            </p:cNvPr>
            <p:cNvSpPr/>
            <p:nvPr/>
          </p:nvSpPr>
          <p:spPr>
            <a:xfrm>
              <a:off x="1320954" y="5147133"/>
              <a:ext cx="4775046" cy="21387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651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B318F0-8E8D-4D2F-9B24-FC8ABBA1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64" y="1747763"/>
            <a:ext cx="5463871" cy="32400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E5B929C-1681-43F9-BE0F-DFE13DD5BBD0}"/>
              </a:ext>
            </a:extLst>
          </p:cNvPr>
          <p:cNvSpPr txBox="1">
            <a:spLocks/>
          </p:cNvSpPr>
          <p:nvPr/>
        </p:nvSpPr>
        <p:spPr>
          <a:xfrm>
            <a:off x="154473" y="968888"/>
            <a:ext cx="12192000" cy="64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서울시 치안특성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9778C-96DD-441F-954F-C2390CF9593B}"/>
              </a:ext>
            </a:extLst>
          </p:cNvPr>
          <p:cNvSpPr txBox="1"/>
          <p:nvPr/>
        </p:nvSpPr>
        <p:spPr>
          <a:xfrm>
            <a:off x="311633" y="1232934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무질서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A89F8-9EF0-4C40-9622-7A9B304DA210}"/>
              </a:ext>
            </a:extLst>
          </p:cNvPr>
          <p:cNvSpPr txBox="1"/>
          <p:nvPr/>
        </p:nvSpPr>
        <p:spPr>
          <a:xfrm>
            <a:off x="1922826" y="1439986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사회적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E95649-29C0-48C1-873E-945E40F16808}"/>
              </a:ext>
            </a:extLst>
          </p:cNvPr>
          <p:cNvSpPr txBox="1"/>
          <p:nvPr/>
        </p:nvSpPr>
        <p:spPr>
          <a:xfrm>
            <a:off x="8391181" y="1440742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사회적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분포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C35EA47-894F-4057-A48D-4FA60BEFB3AC}"/>
              </a:ext>
            </a:extLst>
          </p:cNvPr>
          <p:cNvGrpSpPr/>
          <p:nvPr/>
        </p:nvGrpSpPr>
        <p:grpSpPr>
          <a:xfrm>
            <a:off x="311633" y="4917369"/>
            <a:ext cx="5987776" cy="1940631"/>
            <a:chOff x="311633" y="4917369"/>
            <a:chExt cx="5987776" cy="231233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542D4E8-CCCF-4187-8937-CD32A3A15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6" r="11873"/>
            <a:stretch/>
          </p:blipFill>
          <p:spPr>
            <a:xfrm>
              <a:off x="311633" y="4967873"/>
              <a:ext cx="5987776" cy="226183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82799C2-6CA4-4CC9-A2D7-F8B3BB32652A}"/>
                </a:ext>
              </a:extLst>
            </p:cNvPr>
            <p:cNvSpPr/>
            <p:nvPr/>
          </p:nvSpPr>
          <p:spPr>
            <a:xfrm>
              <a:off x="4627288" y="4917369"/>
              <a:ext cx="731520" cy="22618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816450-A33A-4268-BFF2-C6A4F3806463}"/>
              </a:ext>
            </a:extLst>
          </p:cNvPr>
          <p:cNvGrpSpPr/>
          <p:nvPr/>
        </p:nvGrpSpPr>
        <p:grpSpPr>
          <a:xfrm>
            <a:off x="208826" y="1696561"/>
            <a:ext cx="6078240" cy="3240000"/>
            <a:chOff x="208826" y="1809000"/>
            <a:chExt cx="6078240" cy="32400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1298CD2-7086-4334-8D19-19FE46D9E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826" y="1809000"/>
              <a:ext cx="6078240" cy="3240000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6B68901-3D38-4C11-BE69-B425EB28F08A}"/>
                </a:ext>
              </a:extLst>
            </p:cNvPr>
            <p:cNvSpPr/>
            <p:nvPr/>
          </p:nvSpPr>
          <p:spPr>
            <a:xfrm>
              <a:off x="3305521" y="3249200"/>
              <a:ext cx="168313" cy="1749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F8A7445-88DE-429E-9775-0A0AF12B25B6}"/>
                </a:ext>
              </a:extLst>
            </p:cNvPr>
            <p:cNvSpPr/>
            <p:nvPr/>
          </p:nvSpPr>
          <p:spPr>
            <a:xfrm>
              <a:off x="3362581" y="3443854"/>
              <a:ext cx="168313" cy="1749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4FC88D7-240D-4C1B-9D02-1381B883D082}"/>
                </a:ext>
              </a:extLst>
            </p:cNvPr>
            <p:cNvSpPr/>
            <p:nvPr/>
          </p:nvSpPr>
          <p:spPr>
            <a:xfrm>
              <a:off x="3123224" y="3418818"/>
              <a:ext cx="168313" cy="1749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92D7EAF-9284-4689-8D94-BCEA6051D96F}"/>
                </a:ext>
              </a:extLst>
            </p:cNvPr>
            <p:cNvSpPr/>
            <p:nvPr/>
          </p:nvSpPr>
          <p:spPr>
            <a:xfrm>
              <a:off x="3920022" y="2353657"/>
              <a:ext cx="303777" cy="27779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4D1D54E-5BF2-45F9-9ABD-72B330E61462}"/>
                </a:ext>
              </a:extLst>
            </p:cNvPr>
            <p:cNvSpPr/>
            <p:nvPr/>
          </p:nvSpPr>
          <p:spPr>
            <a:xfrm>
              <a:off x="3882685" y="4198689"/>
              <a:ext cx="236232" cy="24003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17C27CC-AB52-425B-8C44-BE7810A7D9DE}"/>
                </a:ext>
              </a:extLst>
            </p:cNvPr>
            <p:cNvSpPr/>
            <p:nvPr/>
          </p:nvSpPr>
          <p:spPr>
            <a:xfrm>
              <a:off x="3247946" y="2859871"/>
              <a:ext cx="303777" cy="27779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2426FD5-1733-43C6-9AD1-9FD0B9790705}"/>
                </a:ext>
              </a:extLst>
            </p:cNvPr>
            <p:cNvSpPr/>
            <p:nvPr/>
          </p:nvSpPr>
          <p:spPr>
            <a:xfrm>
              <a:off x="3187404" y="4252496"/>
              <a:ext cx="236233" cy="21335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595663F-A216-4DEF-86B5-630B414D67EF}"/>
                </a:ext>
              </a:extLst>
            </p:cNvPr>
            <p:cNvSpPr/>
            <p:nvPr/>
          </p:nvSpPr>
          <p:spPr>
            <a:xfrm>
              <a:off x="3520796" y="4369968"/>
              <a:ext cx="236232" cy="21335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FE4AE23-3079-4734-9D9D-E42CB08660DB}"/>
                </a:ext>
              </a:extLst>
            </p:cNvPr>
            <p:cNvSpPr/>
            <p:nvPr/>
          </p:nvSpPr>
          <p:spPr>
            <a:xfrm>
              <a:off x="3628152" y="3941446"/>
              <a:ext cx="168313" cy="1749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263FB9D-0D8D-4DE5-A300-1C9F8CFAF49E}"/>
              </a:ext>
            </a:extLst>
          </p:cNvPr>
          <p:cNvSpPr txBox="1"/>
          <p:nvPr/>
        </p:nvSpPr>
        <p:spPr>
          <a:xfrm>
            <a:off x="6875236" y="5124047"/>
            <a:ext cx="5027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서울 지역들이 전체적인 평균에 비하여 높은 사회적 무질서를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서울이 기타 경범 등 사회의 질서 유지적 측면에서 취약한 환경을    가지고 있음을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중에서도 서울의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지역과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지역이 높은 사회적 무질서를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곳의 경우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혜화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모두 밀집되어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곳의 경우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서초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성북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근처에 사회적 무질서가     낮은 지역이 밀집되어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925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511605-BEFD-4F78-B698-40C5C977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978" y="1809000"/>
            <a:ext cx="5340848" cy="324000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EEE4E45-8C2D-4877-9AC5-20A56AA0921F}"/>
              </a:ext>
            </a:extLst>
          </p:cNvPr>
          <p:cNvSpPr txBox="1">
            <a:spLocks/>
          </p:cNvSpPr>
          <p:nvPr/>
        </p:nvSpPr>
        <p:spPr>
          <a:xfrm>
            <a:off x="64826" y="971471"/>
            <a:ext cx="12192000" cy="645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서울시 치안특성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A3D7E-EF64-40BA-92E6-6C90159C6754}"/>
              </a:ext>
            </a:extLst>
          </p:cNvPr>
          <p:cNvSpPr txBox="1"/>
          <p:nvPr/>
        </p:nvSpPr>
        <p:spPr>
          <a:xfrm>
            <a:off x="208826" y="1248065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경찰활동 불만족도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4CBA5-761E-4917-8BA9-4F6C36AD2D42}"/>
              </a:ext>
            </a:extLst>
          </p:cNvPr>
          <p:cNvSpPr txBox="1"/>
          <p:nvPr/>
        </p:nvSpPr>
        <p:spPr>
          <a:xfrm>
            <a:off x="1717453" y="1470517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경찰활동 불만족도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B3CAD-276E-471B-A9D6-A6C556CBC310}"/>
              </a:ext>
            </a:extLst>
          </p:cNvPr>
          <p:cNvSpPr txBox="1"/>
          <p:nvPr/>
        </p:nvSpPr>
        <p:spPr>
          <a:xfrm>
            <a:off x="8193626" y="1449000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경찰활동 불만족도 분포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DC5EC4-B57D-4358-A4A0-B3718D3F3A1F}"/>
              </a:ext>
            </a:extLst>
          </p:cNvPr>
          <p:cNvGrpSpPr/>
          <p:nvPr/>
        </p:nvGrpSpPr>
        <p:grpSpPr>
          <a:xfrm>
            <a:off x="282897" y="5231040"/>
            <a:ext cx="6045200" cy="1535523"/>
            <a:chOff x="450906" y="5610836"/>
            <a:chExt cx="6045200" cy="15355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7FBCE32-DE09-4FC5-98A6-979DA401C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10" r="11447"/>
            <a:stretch/>
          </p:blipFill>
          <p:spPr>
            <a:xfrm>
              <a:off x="450906" y="5610836"/>
              <a:ext cx="6045200" cy="153552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ED852BF-3563-45ED-B3FD-3FBB1935DB39}"/>
                </a:ext>
              </a:extLst>
            </p:cNvPr>
            <p:cNvSpPr/>
            <p:nvPr/>
          </p:nvSpPr>
          <p:spPr>
            <a:xfrm>
              <a:off x="6001529" y="5610836"/>
              <a:ext cx="480291" cy="15355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A1ED5F-EA58-4549-832B-71D1CB439595}"/>
              </a:ext>
            </a:extLst>
          </p:cNvPr>
          <p:cNvGrpSpPr/>
          <p:nvPr/>
        </p:nvGrpSpPr>
        <p:grpSpPr>
          <a:xfrm>
            <a:off x="208826" y="1809000"/>
            <a:ext cx="6119271" cy="3240000"/>
            <a:chOff x="208826" y="1809000"/>
            <a:chExt cx="6119271" cy="3240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743B7BE-8C4B-45EB-985E-FC6BADFB6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826" y="1809000"/>
              <a:ext cx="6119271" cy="324000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01D409C-149F-4F0B-875F-13413684C357}"/>
                </a:ext>
              </a:extLst>
            </p:cNvPr>
            <p:cNvSpPr/>
            <p:nvPr/>
          </p:nvSpPr>
          <p:spPr>
            <a:xfrm>
              <a:off x="4048381" y="2974404"/>
              <a:ext cx="168313" cy="1749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390F98-ED3A-4A91-A40A-87C4C045A95E}"/>
                </a:ext>
              </a:extLst>
            </p:cNvPr>
            <p:cNvSpPr/>
            <p:nvPr/>
          </p:nvSpPr>
          <p:spPr>
            <a:xfrm>
              <a:off x="2417701" y="4377304"/>
              <a:ext cx="168313" cy="1749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D8C0D26-DAE7-45F5-9C96-96EFF2D43E6E}"/>
                </a:ext>
              </a:extLst>
            </p:cNvPr>
            <p:cNvSpPr/>
            <p:nvPr/>
          </p:nvSpPr>
          <p:spPr>
            <a:xfrm>
              <a:off x="3073021" y="3341503"/>
              <a:ext cx="168313" cy="17499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33580A1-5544-48CC-AFB1-7E0EAFBCFA66}"/>
                </a:ext>
              </a:extLst>
            </p:cNvPr>
            <p:cNvSpPr/>
            <p:nvPr/>
          </p:nvSpPr>
          <p:spPr>
            <a:xfrm>
              <a:off x="3184303" y="4137793"/>
              <a:ext cx="168313" cy="17499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F192B3-1ED5-4C43-99B0-30DDFDEA392E}"/>
              </a:ext>
            </a:extLst>
          </p:cNvPr>
          <p:cNvSpPr txBox="1"/>
          <p:nvPr/>
        </p:nvSpPr>
        <p:spPr>
          <a:xfrm>
            <a:off x="7166666" y="5257562"/>
            <a:ext cx="494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서울 지역들이 전체 평균에 비하여 낮은 경찰활동 불만족도를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서울의 시민들이 경찰의 치안활동을 통하여 안전함을 느낀다는 점을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전체적으로 서울의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북부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경찰활동 불만족도가 높은 지역들이 밀집되어 있고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경찰활동 불만족도가 낮은 지역들이 밀집되어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30518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55EE4D-C4BC-4018-BBBD-2EF21043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90" y="1809000"/>
            <a:ext cx="5356036" cy="3240000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346B663C-2B6E-4487-BBC0-3989A70FF59B}"/>
              </a:ext>
            </a:extLst>
          </p:cNvPr>
          <p:cNvSpPr txBox="1">
            <a:spLocks/>
          </p:cNvSpPr>
          <p:nvPr/>
        </p:nvSpPr>
        <p:spPr>
          <a:xfrm>
            <a:off x="64826" y="971471"/>
            <a:ext cx="12192000" cy="645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서울시 치안특성 시각화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BA24F7-A543-48CC-BCCA-69AC163C0DD5}"/>
              </a:ext>
            </a:extLst>
          </p:cNvPr>
          <p:cNvSpPr txBox="1"/>
          <p:nvPr/>
        </p:nvSpPr>
        <p:spPr>
          <a:xfrm>
            <a:off x="215615" y="1253745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교통안전 위험도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567BD-E63E-4D5D-A3C4-5B4D2ACE3263}"/>
              </a:ext>
            </a:extLst>
          </p:cNvPr>
          <p:cNvSpPr txBox="1"/>
          <p:nvPr/>
        </p:nvSpPr>
        <p:spPr>
          <a:xfrm>
            <a:off x="2044826" y="1449000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교통안전 위험도 지도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583E7D-5EFD-4995-9F31-91FCB29565FC}"/>
              </a:ext>
            </a:extLst>
          </p:cNvPr>
          <p:cNvSpPr txBox="1"/>
          <p:nvPr/>
        </p:nvSpPr>
        <p:spPr>
          <a:xfrm>
            <a:off x="8319958" y="1447652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교통안전 위험도 분포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367F00-8F4B-468C-A5DC-0707151B3072}"/>
              </a:ext>
            </a:extLst>
          </p:cNvPr>
          <p:cNvGrpSpPr/>
          <p:nvPr/>
        </p:nvGrpSpPr>
        <p:grpSpPr>
          <a:xfrm>
            <a:off x="215615" y="5211571"/>
            <a:ext cx="6025151" cy="1421802"/>
            <a:chOff x="246432" y="5661198"/>
            <a:chExt cx="6025151" cy="142180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E52ED48-6B5C-4C99-A0FF-1C407540E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21" r="11497"/>
            <a:stretch/>
          </p:blipFill>
          <p:spPr>
            <a:xfrm>
              <a:off x="246432" y="5661198"/>
              <a:ext cx="6025151" cy="1421802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9866CB-6F48-4E39-8C68-AA2BE673CCD0}"/>
                </a:ext>
              </a:extLst>
            </p:cNvPr>
            <p:cNvSpPr/>
            <p:nvPr/>
          </p:nvSpPr>
          <p:spPr>
            <a:xfrm>
              <a:off x="5326832" y="5661198"/>
              <a:ext cx="461818" cy="14218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44759B-A1F0-4689-A12A-58752CFB878D}"/>
              </a:ext>
            </a:extLst>
          </p:cNvPr>
          <p:cNvGrpSpPr/>
          <p:nvPr/>
        </p:nvGrpSpPr>
        <p:grpSpPr>
          <a:xfrm>
            <a:off x="208826" y="1809000"/>
            <a:ext cx="6100364" cy="3240000"/>
            <a:chOff x="208826" y="1809000"/>
            <a:chExt cx="6100364" cy="324000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9064B6F-B60C-4E9B-8E3B-FCA2382AB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826" y="1809000"/>
              <a:ext cx="6100364" cy="3240000"/>
            </a:xfrm>
            <a:prstGeom prst="rect">
              <a:avLst/>
            </a:prstGeom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CACCC2-5ECF-4CDB-BB21-F10371E70CD7}"/>
                </a:ext>
              </a:extLst>
            </p:cNvPr>
            <p:cNvSpPr/>
            <p:nvPr/>
          </p:nvSpPr>
          <p:spPr>
            <a:xfrm>
              <a:off x="3753786" y="3900996"/>
              <a:ext cx="168313" cy="1749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2811C4-81D5-4198-BD11-47F87B500A05}"/>
                </a:ext>
              </a:extLst>
            </p:cNvPr>
            <p:cNvSpPr/>
            <p:nvPr/>
          </p:nvSpPr>
          <p:spPr>
            <a:xfrm>
              <a:off x="3228191" y="3429000"/>
              <a:ext cx="168313" cy="1749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1CCF69F-5D56-4384-8A10-C9A955725893}"/>
                </a:ext>
              </a:extLst>
            </p:cNvPr>
            <p:cNvSpPr/>
            <p:nvPr/>
          </p:nvSpPr>
          <p:spPr>
            <a:xfrm>
              <a:off x="3753785" y="2141630"/>
              <a:ext cx="168313" cy="17499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281FAD1-136E-4100-9E4D-7F44C7EE087A}"/>
                </a:ext>
              </a:extLst>
            </p:cNvPr>
            <p:cNvSpPr/>
            <p:nvPr/>
          </p:nvSpPr>
          <p:spPr>
            <a:xfrm>
              <a:off x="2752981" y="2649284"/>
              <a:ext cx="168313" cy="17499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2C47064-A524-4BA1-8165-ABB4DC565129}"/>
              </a:ext>
            </a:extLst>
          </p:cNvPr>
          <p:cNvSpPr txBox="1"/>
          <p:nvPr/>
        </p:nvSpPr>
        <p:spPr>
          <a:xfrm>
            <a:off x="6756790" y="5211571"/>
            <a:ext cx="4830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서울 지역들이 전체 평균보다 높은 교통안전 위험도를 가지고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서울 지역들이 교통량이 많기에 이와 비례하여 시민들이 교통안전에 높은 위험을 느끼는 것으로 보인다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전체적으로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기준으로 근처 지역의 교통안전 위험도가 높다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 서울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북부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대부분의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외곽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지역은 비교적 교통량이 적어 교통안전 위험도가 낮다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5084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024DCA-1570-415B-A669-6728DB05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64" y="1809000"/>
            <a:ext cx="5963076" cy="324000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65D8701-8B81-486E-9801-267E603E57DD}"/>
              </a:ext>
            </a:extLst>
          </p:cNvPr>
          <p:cNvSpPr txBox="1">
            <a:spLocks/>
          </p:cNvSpPr>
          <p:nvPr/>
        </p:nvSpPr>
        <p:spPr>
          <a:xfrm>
            <a:off x="0" y="971471"/>
            <a:ext cx="12192000" cy="645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치안특성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02C09-E1B6-4EC1-BC66-FA6030160085}"/>
              </a:ext>
            </a:extLst>
          </p:cNvPr>
          <p:cNvSpPr txBox="1"/>
          <p:nvPr/>
        </p:nvSpPr>
        <p:spPr>
          <a:xfrm>
            <a:off x="144000" y="1251371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38AB14-5F0B-4983-A888-FA117857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809000"/>
            <a:ext cx="6100364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212C2D-42A1-4E6C-BD6A-BD603C8A8446}"/>
              </a:ext>
            </a:extLst>
          </p:cNvPr>
          <p:cNvSpPr txBox="1"/>
          <p:nvPr/>
        </p:nvSpPr>
        <p:spPr>
          <a:xfrm>
            <a:off x="1980000" y="1447652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물리적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95A54B-353F-4C58-ACD6-2F2BD8FF93D4}"/>
              </a:ext>
            </a:extLst>
          </p:cNvPr>
          <p:cNvSpPr txBox="1"/>
          <p:nvPr/>
        </p:nvSpPr>
        <p:spPr>
          <a:xfrm>
            <a:off x="8534140" y="1485906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물리적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분포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FC3176-B491-45C7-933D-1EFEA7CAA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4" r="11741"/>
          <a:stretch/>
        </p:blipFill>
        <p:spPr>
          <a:xfrm>
            <a:off x="144000" y="5410348"/>
            <a:ext cx="6100364" cy="12690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C63A1C-A6A9-4400-AE33-F5127B19E5E8}"/>
              </a:ext>
            </a:extLst>
          </p:cNvPr>
          <p:cNvSpPr/>
          <p:nvPr/>
        </p:nvSpPr>
        <p:spPr>
          <a:xfrm>
            <a:off x="868100" y="5410348"/>
            <a:ext cx="3622876" cy="12690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ABF90-DFF0-4687-9DD8-252ED14B6D9D}"/>
              </a:ext>
            </a:extLst>
          </p:cNvPr>
          <p:cNvSpPr txBox="1"/>
          <p:nvPr/>
        </p:nvSpPr>
        <p:spPr>
          <a:xfrm>
            <a:off x="6968464" y="5410348"/>
            <a:ext cx="4988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수원의 지역들이 전체 평균보다 높은 물리적 무질서를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물리적인 측면에서 치안에 부정적인 영향을 주는 요인들이 많다는  점을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그렇기에 수원은 치안과 관련된 추가 시설물의 설치를 통해 물리적인 무질서를 개선해야 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비상벨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CCTV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분포가 적어 체감안전에 많은 부정적인 영향을 미친다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추가적으로 공원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놀이시설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유흥업소의 분포가 많기 때문에 이를 효과적으로 관리를 통하여 체감안전을 개선해야 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1991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160EBC-1502-4270-A0C6-AB399A7A1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 r="1106"/>
          <a:stretch/>
        </p:blipFill>
        <p:spPr>
          <a:xfrm>
            <a:off x="6331930" y="1809000"/>
            <a:ext cx="5860070" cy="324000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77802E8-E1BD-48F8-AFA6-9E27C53B678C}"/>
              </a:ext>
            </a:extLst>
          </p:cNvPr>
          <p:cNvSpPr txBox="1">
            <a:spLocks/>
          </p:cNvSpPr>
          <p:nvPr/>
        </p:nvSpPr>
        <p:spPr>
          <a:xfrm>
            <a:off x="0" y="971471"/>
            <a:ext cx="12192000" cy="64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수원시 치안특성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44710-0A57-439E-A0BB-B1936610BBC4}"/>
              </a:ext>
            </a:extLst>
          </p:cNvPr>
          <p:cNvSpPr txBox="1"/>
          <p:nvPr/>
        </p:nvSpPr>
        <p:spPr>
          <a:xfrm>
            <a:off x="208826" y="1255581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무질서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DDED91-875D-441F-8320-813DAA95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809000"/>
            <a:ext cx="6102651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427F55-272A-4300-AF62-C78F8151EB34}"/>
              </a:ext>
            </a:extLst>
          </p:cNvPr>
          <p:cNvSpPr txBox="1"/>
          <p:nvPr/>
        </p:nvSpPr>
        <p:spPr>
          <a:xfrm>
            <a:off x="1980000" y="1447652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사회적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81622-F2D4-4725-8C77-C9EA1FBE13D9}"/>
              </a:ext>
            </a:extLst>
          </p:cNvPr>
          <p:cNvSpPr txBox="1"/>
          <p:nvPr/>
        </p:nvSpPr>
        <p:spPr>
          <a:xfrm>
            <a:off x="8660992" y="1492604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사회적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분포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BF51EB-A345-445E-9EB8-DBDE0EDAA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r="11850"/>
          <a:stretch/>
        </p:blipFill>
        <p:spPr>
          <a:xfrm>
            <a:off x="144000" y="5410348"/>
            <a:ext cx="6102651" cy="12690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966682-CFE9-4E90-B76C-9043C6E43AD4}"/>
              </a:ext>
            </a:extLst>
          </p:cNvPr>
          <p:cNvSpPr/>
          <p:nvPr/>
        </p:nvSpPr>
        <p:spPr>
          <a:xfrm>
            <a:off x="4467828" y="5410348"/>
            <a:ext cx="787078" cy="12690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2B1078-6C47-482B-A754-30751FAB4E2A}"/>
              </a:ext>
            </a:extLst>
          </p:cNvPr>
          <p:cNvSpPr txBox="1"/>
          <p:nvPr/>
        </p:nvSpPr>
        <p:spPr>
          <a:xfrm>
            <a:off x="6689035" y="5410348"/>
            <a:ext cx="5575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수원의 지역들은 전체 평균보다 낮은 사회적 무질서를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수원이 기타 경범 등 사회의 질서 유지적 측면에서 안전한 치안환경을 가지고 있다는  점을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 모두 매우 낮은 사회적 무질서를  가지고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279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02A526-D5C2-4047-996F-702A250FF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1" r="1176"/>
          <a:stretch/>
        </p:blipFill>
        <p:spPr>
          <a:xfrm>
            <a:off x="6278880" y="1813001"/>
            <a:ext cx="5977946" cy="324000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BAA717A-A0DF-4B13-9119-4F72B61EEA16}"/>
              </a:ext>
            </a:extLst>
          </p:cNvPr>
          <p:cNvSpPr txBox="1">
            <a:spLocks/>
          </p:cNvSpPr>
          <p:nvPr/>
        </p:nvSpPr>
        <p:spPr>
          <a:xfrm>
            <a:off x="64826" y="971471"/>
            <a:ext cx="12192000" cy="64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수원시 치안특성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CC993-E6EF-434C-81B7-298D0C7D82ED}"/>
              </a:ext>
            </a:extLst>
          </p:cNvPr>
          <p:cNvSpPr txBox="1"/>
          <p:nvPr/>
        </p:nvSpPr>
        <p:spPr>
          <a:xfrm>
            <a:off x="208826" y="1233248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경찰활동 불만족도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43924A-B475-4DBE-AE7B-B11896D5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6" y="1809000"/>
            <a:ext cx="6058800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C748ED-C2BF-4895-990C-2DF29D24A567}"/>
              </a:ext>
            </a:extLst>
          </p:cNvPr>
          <p:cNvSpPr txBox="1"/>
          <p:nvPr/>
        </p:nvSpPr>
        <p:spPr>
          <a:xfrm>
            <a:off x="2044826" y="1449000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경찰활동 불만족도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84DAB-FA43-4647-A895-FB83176AD6F8}"/>
              </a:ext>
            </a:extLst>
          </p:cNvPr>
          <p:cNvSpPr txBox="1"/>
          <p:nvPr/>
        </p:nvSpPr>
        <p:spPr>
          <a:xfrm>
            <a:off x="8457080" y="1501223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경찰활동 불만족도 분포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29B6AD-9113-460C-96FC-69C7D393DF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5" r="12023"/>
          <a:stretch/>
        </p:blipFill>
        <p:spPr>
          <a:xfrm>
            <a:off x="208826" y="5409000"/>
            <a:ext cx="6070054" cy="12690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E7BA59-73BF-4E2F-AC6B-C930228E4CFB}"/>
              </a:ext>
            </a:extLst>
          </p:cNvPr>
          <p:cNvSpPr/>
          <p:nvPr/>
        </p:nvSpPr>
        <p:spPr>
          <a:xfrm>
            <a:off x="5794293" y="5409000"/>
            <a:ext cx="484586" cy="12690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5B954-E327-42C5-B2F5-5E5A158FBE54}"/>
              </a:ext>
            </a:extLst>
          </p:cNvPr>
          <p:cNvSpPr txBox="1"/>
          <p:nvPr/>
        </p:nvSpPr>
        <p:spPr>
          <a:xfrm>
            <a:off x="6822141" y="5451320"/>
            <a:ext cx="5369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수원의 모든 지역들이 전체 평균보다 높은 경찰활동 불만족도를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다른 지역보다 시민들이 느끼는 경찰의 활동이 취약하다는 점을 알 수     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그렇기에 수원은 경찰의 활동을 늘리는 방안을 통하여 개선해야 할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지역은 같은 경찰활동 불만족도 수치를 가지며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이보다 더 높은 수치를 가지고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18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BD5AA4-73AE-4109-B44F-6FB33F72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2" r="1259"/>
          <a:stretch/>
        </p:blipFill>
        <p:spPr>
          <a:xfrm>
            <a:off x="6248417" y="1809000"/>
            <a:ext cx="5888736" cy="324000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5BFFF57-AB15-4904-A70A-AE2C57572F88}"/>
              </a:ext>
            </a:extLst>
          </p:cNvPr>
          <p:cNvSpPr txBox="1">
            <a:spLocks/>
          </p:cNvSpPr>
          <p:nvPr/>
        </p:nvSpPr>
        <p:spPr>
          <a:xfrm>
            <a:off x="0" y="971471"/>
            <a:ext cx="12192000" cy="645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수원시 치안특성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295AD-3F76-47DE-A386-93DD012026C4}"/>
              </a:ext>
            </a:extLst>
          </p:cNvPr>
          <p:cNvSpPr txBox="1"/>
          <p:nvPr/>
        </p:nvSpPr>
        <p:spPr>
          <a:xfrm>
            <a:off x="208826" y="1227542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교통안전 위험도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5C9E7-BCF6-4A76-BA37-C2F35A42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1809000"/>
            <a:ext cx="6106909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BC1009-B266-4EC7-8423-26006D288433}"/>
              </a:ext>
            </a:extLst>
          </p:cNvPr>
          <p:cNvSpPr txBox="1"/>
          <p:nvPr/>
        </p:nvSpPr>
        <p:spPr>
          <a:xfrm>
            <a:off x="1980000" y="1449000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교통안전 위험도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83664-9C2A-47D9-815D-96D7C560DF15}"/>
              </a:ext>
            </a:extLst>
          </p:cNvPr>
          <p:cNvSpPr txBox="1"/>
          <p:nvPr/>
        </p:nvSpPr>
        <p:spPr>
          <a:xfrm>
            <a:off x="8255132" y="1449000"/>
            <a:ext cx="310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교통안전 위험도 분포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82D665-E474-4DED-80CD-EFB00C1B05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5" r="12083"/>
          <a:stretch/>
        </p:blipFill>
        <p:spPr>
          <a:xfrm>
            <a:off x="108000" y="5293286"/>
            <a:ext cx="6065768" cy="12690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8C09DA-E801-46B8-B5AB-1C36A789D677}"/>
              </a:ext>
            </a:extLst>
          </p:cNvPr>
          <p:cNvSpPr/>
          <p:nvPr/>
        </p:nvSpPr>
        <p:spPr>
          <a:xfrm>
            <a:off x="5179040" y="5293286"/>
            <a:ext cx="486137" cy="12690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BCF17-B782-497E-9B64-F9086D732BC8}"/>
              </a:ext>
            </a:extLst>
          </p:cNvPr>
          <p:cNvSpPr txBox="1"/>
          <p:nvPr/>
        </p:nvSpPr>
        <p:spPr>
          <a:xfrm>
            <a:off x="6526825" y="5404971"/>
            <a:ext cx="5665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수원의 모든 지역들이 전체 평균보다 낮은 교통안전 위험도를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수원의 시민들이 느끼는 교통안전이 다른 지역보다 높다는 점을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그렇기에 수원은 교통에 관하여 시민들이 안전함을 느낄 수 있도록 방안을 제시해야 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지역은 같은 교통안전 위험도 수치를 가지며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더 낮은 수치를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594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6A42BE-A881-442E-A3D9-E464C9B9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63" y="1768720"/>
            <a:ext cx="6005171" cy="324000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F06845C-E4CF-4A43-B64A-57F919D1EFB0}"/>
              </a:ext>
            </a:extLst>
          </p:cNvPr>
          <p:cNvSpPr txBox="1">
            <a:spLocks/>
          </p:cNvSpPr>
          <p:nvPr/>
        </p:nvSpPr>
        <p:spPr>
          <a:xfrm>
            <a:off x="64826" y="971471"/>
            <a:ext cx="12192000" cy="64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진주시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 ExtraBold" panose="020B0600000101010101"/>
              </a:rPr>
              <a:t>&amp;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창원시 치안특성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4B15A-8063-40D6-B4E3-5038FA2AE9CB}"/>
              </a:ext>
            </a:extLst>
          </p:cNvPr>
          <p:cNvSpPr txBox="1"/>
          <p:nvPr/>
        </p:nvSpPr>
        <p:spPr>
          <a:xfrm>
            <a:off x="208826" y="1234605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D12093-A6E2-4972-8F9E-DB13938ED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6" y="1725999"/>
            <a:ext cx="6046707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1F73FB-854B-4CBD-AD43-38A145F2EBF5}"/>
              </a:ext>
            </a:extLst>
          </p:cNvPr>
          <p:cNvSpPr txBox="1"/>
          <p:nvPr/>
        </p:nvSpPr>
        <p:spPr>
          <a:xfrm>
            <a:off x="1396826" y="1449000"/>
            <a:ext cx="371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진주시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창원시 물리적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E66A92-F7EC-4168-B8DE-3BEFB87A57D2}"/>
              </a:ext>
            </a:extLst>
          </p:cNvPr>
          <p:cNvSpPr txBox="1"/>
          <p:nvPr/>
        </p:nvSpPr>
        <p:spPr>
          <a:xfrm>
            <a:off x="8152713" y="1475452"/>
            <a:ext cx="371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진주시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창원시 물리적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분포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32851A-8FEA-4B68-88BA-3A05F754C1E9}"/>
              </a:ext>
            </a:extLst>
          </p:cNvPr>
          <p:cNvGrpSpPr/>
          <p:nvPr/>
        </p:nvGrpSpPr>
        <p:grpSpPr>
          <a:xfrm>
            <a:off x="230056" y="5038471"/>
            <a:ext cx="5618653" cy="1819529"/>
            <a:chOff x="628049" y="5038471"/>
            <a:chExt cx="5015791" cy="181952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679C7E7-6CFC-4F06-9918-A10AD01F1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7616"/>
            <a:stretch/>
          </p:blipFill>
          <p:spPr>
            <a:xfrm>
              <a:off x="628049" y="5038471"/>
              <a:ext cx="5015791" cy="181952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95FABD-F9C6-4B05-80B5-18EF9B772AA5}"/>
                </a:ext>
              </a:extLst>
            </p:cNvPr>
            <p:cNvSpPr/>
            <p:nvPr/>
          </p:nvSpPr>
          <p:spPr>
            <a:xfrm>
              <a:off x="1550849" y="5038471"/>
              <a:ext cx="4092991" cy="18195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8EF5807-5F97-459B-8EB5-4D5AC85DE860}"/>
              </a:ext>
            </a:extLst>
          </p:cNvPr>
          <p:cNvSpPr txBox="1"/>
          <p:nvPr/>
        </p:nvSpPr>
        <p:spPr>
          <a:xfrm>
            <a:off x="6644818" y="5160511"/>
            <a:ext cx="5217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진주와 창원의 모든 지역들이 전체 평균보다 높은 물리적 무질서를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진주와 창원이 물리적인 측면에서 치안에 부정적인 영향을 주는 요인들이 많다는 점을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비상벨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CCTV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시설물의 분포가 매우 적어 진주와 창원의 치안에 부정적인 영향을 미치며 특히 </a:t>
            </a:r>
            <a:r>
              <a:rPr lang="ko-KR" altLang="en-US" sz="12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창원서부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지역은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유흥업소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분포도 높아 더욱 더 높은 물리적인 무질서를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따라 진주와 창원은 치안과 관련된 추가 시설물의 설치를 필요로 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4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>
            <a:extLst>
              <a:ext uri="{FF2B5EF4-FFF2-40B4-BE49-F238E27FC236}">
                <a16:creationId xmlns:a16="http://schemas.microsoft.com/office/drawing/2014/main" id="{7E2AD192-A5ED-4244-B0CC-45FC55704847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서론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11" name="Rectangle 37">
            <a:extLst>
              <a:ext uri="{FF2B5EF4-FFF2-40B4-BE49-F238E27FC236}">
                <a16:creationId xmlns:a16="http://schemas.microsoft.com/office/drawing/2014/main" id="{7E43C2FA-B148-4B17-AA63-580A8ECF24B6}"/>
              </a:ext>
            </a:extLst>
          </p:cNvPr>
          <p:cNvSpPr/>
          <p:nvPr/>
        </p:nvSpPr>
        <p:spPr>
          <a:xfrm>
            <a:off x="1832927" y="318788"/>
            <a:ext cx="135385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연구배경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0C54879F-23FE-4AAD-A722-F109CB425008}"/>
              </a:ext>
            </a:extLst>
          </p:cNvPr>
          <p:cNvSpPr/>
          <p:nvPr/>
        </p:nvSpPr>
        <p:spPr>
          <a:xfrm>
            <a:off x="3511760" y="318788"/>
            <a:ext cx="135385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연구주제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90D28A09-DB4A-48A3-9217-60AB4AAA9F1B}"/>
              </a:ext>
            </a:extLst>
          </p:cNvPr>
          <p:cNvSpPr/>
          <p:nvPr/>
        </p:nvSpPr>
        <p:spPr>
          <a:xfrm>
            <a:off x="5190594" y="318788"/>
            <a:ext cx="135385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연구과정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0B9EB2-C042-4751-A499-ED6FEB7E01F7}"/>
              </a:ext>
            </a:extLst>
          </p:cNvPr>
          <p:cNvCxnSpPr>
            <a:cxnSpLocks/>
          </p:cNvCxnSpPr>
          <p:nvPr/>
        </p:nvCxnSpPr>
        <p:spPr>
          <a:xfrm>
            <a:off x="5028103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F6F302-DC70-4544-A8E8-A7B47846B2C2}"/>
              </a:ext>
            </a:extLst>
          </p:cNvPr>
          <p:cNvCxnSpPr>
            <a:cxnSpLocks/>
          </p:cNvCxnSpPr>
          <p:nvPr/>
        </p:nvCxnSpPr>
        <p:spPr>
          <a:xfrm>
            <a:off x="3349270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7">
            <a:extLst>
              <a:ext uri="{FF2B5EF4-FFF2-40B4-BE49-F238E27FC236}">
                <a16:creationId xmlns:a16="http://schemas.microsoft.com/office/drawing/2014/main" id="{9819E3D8-B9DB-4A12-921F-F6934FAF9AB1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230FE-D2D4-4E3E-9C1C-38F7AB67EF41}"/>
              </a:ext>
            </a:extLst>
          </p:cNvPr>
          <p:cNvSpPr txBox="1"/>
          <p:nvPr/>
        </p:nvSpPr>
        <p:spPr>
          <a:xfrm>
            <a:off x="593903" y="1209272"/>
            <a:ext cx="369388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문제정의</a:t>
            </a:r>
            <a:endParaRPr lang="en-US" altLang="ko-KR" sz="2000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6291E-4ABC-4CCA-8479-3D999A0EC6B0}"/>
              </a:ext>
            </a:extLst>
          </p:cNvPr>
          <p:cNvSpPr txBox="1"/>
          <p:nvPr/>
        </p:nvSpPr>
        <p:spPr>
          <a:xfrm>
            <a:off x="6234832" y="1209272"/>
            <a:ext cx="369388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차별점</a:t>
            </a:r>
            <a:endParaRPr lang="en-US" altLang="ko-KR" sz="2000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60CD48-E868-48E4-8B17-2FA98B47C3BD}"/>
              </a:ext>
            </a:extLst>
          </p:cNvPr>
          <p:cNvSpPr/>
          <p:nvPr/>
        </p:nvSpPr>
        <p:spPr>
          <a:xfrm>
            <a:off x="6234831" y="1957829"/>
            <a:ext cx="5363266" cy="76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체감안전도를 구성하는 다양한 요인 변수를 통하여 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각 지역의 경찰서별 치안특성을 수치화</a:t>
            </a:r>
            <a:endParaRPr lang="ko-KR" altLang="en-US" sz="1600" dirty="0">
              <a:solidFill>
                <a:schemeClr val="tx1"/>
              </a:solidFill>
              <a:highlight>
                <a:srgbClr val="FF00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0CF082-0F9C-43E2-89F6-C67733182D29}"/>
              </a:ext>
            </a:extLst>
          </p:cNvPr>
          <p:cNvSpPr/>
          <p:nvPr/>
        </p:nvSpPr>
        <p:spPr>
          <a:xfrm>
            <a:off x="593903" y="1957829"/>
            <a:ext cx="4434200" cy="7645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수원시를 포함한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시도 간 치안 특성 비교 분석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81000DB-9535-43C9-8361-B73990D1AD1E}"/>
              </a:ext>
            </a:extLst>
          </p:cNvPr>
          <p:cNvSpPr/>
          <p:nvPr/>
        </p:nvSpPr>
        <p:spPr>
          <a:xfrm>
            <a:off x="5370210" y="2218435"/>
            <a:ext cx="522514" cy="302813"/>
          </a:xfrm>
          <a:prstGeom prst="rightArrow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556184-790B-4A94-B1C9-EC6F0A392173}"/>
              </a:ext>
            </a:extLst>
          </p:cNvPr>
          <p:cNvSpPr/>
          <p:nvPr/>
        </p:nvSpPr>
        <p:spPr>
          <a:xfrm>
            <a:off x="6234831" y="3114225"/>
            <a:ext cx="5363266" cy="76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i="0" u="none" strike="noStrike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요인 변수를 활용한 수원시 치안 분석</a:t>
            </a:r>
            <a:endParaRPr lang="en-US" altLang="ko-KR" sz="1600" i="0" u="none" strike="noStrike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토지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생활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66E013-DF84-43C8-8366-0634F4967152}"/>
              </a:ext>
            </a:extLst>
          </p:cNvPr>
          <p:cNvSpPr/>
          <p:nvPr/>
        </p:nvSpPr>
        <p:spPr>
          <a:xfrm>
            <a:off x="593903" y="3114225"/>
            <a:ext cx="4434200" cy="7645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공간 특성을 반영한 빅데이터 기반 치안 분석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F65D5A-9D34-482D-8A97-E6040BEE87B5}"/>
              </a:ext>
            </a:extLst>
          </p:cNvPr>
          <p:cNvSpPr/>
          <p:nvPr/>
        </p:nvSpPr>
        <p:spPr>
          <a:xfrm>
            <a:off x="6234831" y="4270621"/>
            <a:ext cx="5363266" cy="76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i="0" u="none" strike="noStrike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교통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 분석을 통한 효율적 대응 방안 제시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치안안전도 및 경찰활동 만족도 증진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920655-4E25-46AF-AAB6-0AC20966041D}"/>
              </a:ext>
            </a:extLst>
          </p:cNvPr>
          <p:cNvSpPr/>
          <p:nvPr/>
        </p:nvSpPr>
        <p:spPr>
          <a:xfrm>
            <a:off x="593903" y="4270621"/>
            <a:ext cx="4434200" cy="7645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수원시의 낮은 체감안전도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정책 설계 필요성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FC9FAD5-7529-4735-BC94-CDEAB3E47FCB}"/>
              </a:ext>
            </a:extLst>
          </p:cNvPr>
          <p:cNvSpPr/>
          <p:nvPr/>
        </p:nvSpPr>
        <p:spPr>
          <a:xfrm>
            <a:off x="5370210" y="3345116"/>
            <a:ext cx="522514" cy="302813"/>
          </a:xfrm>
          <a:prstGeom prst="rightArrow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AF73019-396E-4536-99EF-A8EE1E8CCA50}"/>
              </a:ext>
            </a:extLst>
          </p:cNvPr>
          <p:cNvSpPr/>
          <p:nvPr/>
        </p:nvSpPr>
        <p:spPr>
          <a:xfrm>
            <a:off x="5370210" y="4501512"/>
            <a:ext cx="522514" cy="302813"/>
          </a:xfrm>
          <a:prstGeom prst="rightArrow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624D95-4685-46F0-8453-3B58989F582B}"/>
              </a:ext>
            </a:extLst>
          </p:cNvPr>
          <p:cNvSpPr/>
          <p:nvPr/>
        </p:nvSpPr>
        <p:spPr>
          <a:xfrm>
            <a:off x="6234831" y="5427017"/>
            <a:ext cx="5363266" cy="76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i="0" u="none" strike="noStrike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2090</a:t>
            </a:r>
            <a:r>
              <a:rPr lang="ko-KR" altLang="en-US" sz="1600" i="0" u="none" strike="noStrike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 격자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공간특성 분석을 통한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新 치안관리 단위 정의 및 영향력 분석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14D29E-D75D-4B6D-885A-A804CC7C7FCF}"/>
              </a:ext>
            </a:extLst>
          </p:cNvPr>
          <p:cNvSpPr/>
          <p:nvPr/>
        </p:nvSpPr>
        <p:spPr>
          <a:xfrm>
            <a:off x="593903" y="5427017"/>
            <a:ext cx="4434200" cy="7645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특성과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사이의 영향관계 규명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DFFBEFF-57D2-41B5-8CBC-3C71D48398DE}"/>
              </a:ext>
            </a:extLst>
          </p:cNvPr>
          <p:cNvSpPr/>
          <p:nvPr/>
        </p:nvSpPr>
        <p:spPr>
          <a:xfrm>
            <a:off x="5370210" y="5657908"/>
            <a:ext cx="522514" cy="302813"/>
          </a:xfrm>
          <a:prstGeom prst="rightArrow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67153A-150E-4349-8265-69612B473517}"/>
              </a:ext>
            </a:extLst>
          </p:cNvPr>
          <p:cNvSpPr/>
          <p:nvPr/>
        </p:nvSpPr>
        <p:spPr>
          <a:xfrm>
            <a:off x="-3" y="17852"/>
            <a:ext cx="12191999" cy="6834065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</a:t>
            </a:r>
            <a:r>
              <a:rPr lang="ko-KR" altLang="en-US" sz="24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특성 변수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반영한 </a:t>
            </a:r>
            <a:r>
              <a:rPr lang="ko-KR" altLang="en-US" sz="24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</a:t>
            </a:r>
            <a:r>
              <a:rPr lang="en-US" altLang="ko-KR" sz="24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(gid) </a:t>
            </a:r>
            <a:r>
              <a:rPr lang="ko-KR" altLang="en-US" sz="24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치안특성 분석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토대로 한 </a:t>
            </a:r>
            <a:r>
              <a:rPr lang="ko-KR" altLang="en-US" sz="24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효율적인 치안 정책 설계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필요성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5192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42AE073-562F-4B72-A30F-15EEE22A2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" r="768"/>
          <a:stretch/>
        </p:blipFill>
        <p:spPr>
          <a:xfrm>
            <a:off x="6342435" y="1724553"/>
            <a:ext cx="5914391" cy="3240000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9004A17-B834-4063-AE6F-0EFE30320D51}"/>
              </a:ext>
            </a:extLst>
          </p:cNvPr>
          <p:cNvSpPr txBox="1">
            <a:spLocks/>
          </p:cNvSpPr>
          <p:nvPr/>
        </p:nvSpPr>
        <p:spPr>
          <a:xfrm>
            <a:off x="64826" y="971471"/>
            <a:ext cx="12192000" cy="64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진주시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 ExtraBold" panose="020B0600000101010101"/>
              </a:rPr>
              <a:t>&amp;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창원시 치안특성 시각화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7EB5-9BB5-49EB-BD92-5C95E3BDDC02}"/>
              </a:ext>
            </a:extLst>
          </p:cNvPr>
          <p:cNvSpPr txBox="1"/>
          <p:nvPr/>
        </p:nvSpPr>
        <p:spPr>
          <a:xfrm>
            <a:off x="149393" y="1252065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무질서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DEE5AD5-7226-4D88-B42F-33785BE5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7" y="1721375"/>
            <a:ext cx="6127968" cy="324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6B49AD-9140-4871-B36F-24435A32BC92}"/>
              </a:ext>
            </a:extLst>
          </p:cNvPr>
          <p:cNvSpPr txBox="1"/>
          <p:nvPr/>
        </p:nvSpPr>
        <p:spPr>
          <a:xfrm>
            <a:off x="1580200" y="1418246"/>
            <a:ext cx="371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진주시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창원시 사회적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지도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344F6-3B4D-478E-84FE-6AFA54C8E8CF}"/>
              </a:ext>
            </a:extLst>
          </p:cNvPr>
          <p:cNvSpPr txBox="1"/>
          <p:nvPr/>
        </p:nvSpPr>
        <p:spPr>
          <a:xfrm>
            <a:off x="7957472" y="1449000"/>
            <a:ext cx="371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진주시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창원시 사회적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 분포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EA2362D-204E-4DC5-B469-74ECDA8A6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64"/>
          <a:stretch/>
        </p:blipFill>
        <p:spPr>
          <a:xfrm>
            <a:off x="208826" y="4977121"/>
            <a:ext cx="6051060" cy="18808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E218A3-2E68-4BAA-8105-CD74DE162275}"/>
              </a:ext>
            </a:extLst>
          </p:cNvPr>
          <p:cNvSpPr/>
          <p:nvPr/>
        </p:nvSpPr>
        <p:spPr>
          <a:xfrm>
            <a:off x="4525066" y="4961375"/>
            <a:ext cx="792480" cy="1895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973D8-B734-445E-90A7-A66B77BDB9C2}"/>
              </a:ext>
            </a:extLst>
          </p:cNvPr>
          <p:cNvSpPr txBox="1"/>
          <p:nvPr/>
        </p:nvSpPr>
        <p:spPr>
          <a:xfrm>
            <a:off x="6933288" y="5409000"/>
            <a:ext cx="518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진주와 창원의 모든 지역이 전체 평균보다 낮은 사회적 무질서를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진주와 창원이 기타 경범 등 사회의 질서 유지적 측면에서 안전한        치안환경을 가지고 있다는 점을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9058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2643EA-68D9-4D32-A57E-5DE21793B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" r="1487"/>
          <a:stretch/>
        </p:blipFill>
        <p:spPr>
          <a:xfrm>
            <a:off x="6335371" y="1809000"/>
            <a:ext cx="5919217" cy="32400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C8E1C7E-CE70-446C-9C59-7B8EA4BB067A}"/>
              </a:ext>
            </a:extLst>
          </p:cNvPr>
          <p:cNvSpPr txBox="1">
            <a:spLocks/>
          </p:cNvSpPr>
          <p:nvPr/>
        </p:nvSpPr>
        <p:spPr>
          <a:xfrm>
            <a:off x="64826" y="971471"/>
            <a:ext cx="12192000" cy="64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진주시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창원시 치안특성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177FA-A82B-47FE-9D96-5C68108A0338}"/>
              </a:ext>
            </a:extLst>
          </p:cNvPr>
          <p:cNvSpPr txBox="1"/>
          <p:nvPr/>
        </p:nvSpPr>
        <p:spPr>
          <a:xfrm>
            <a:off x="213967" y="1294200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경찰활동 불만족도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467ACB-C1AC-4336-B421-B5271E46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6" y="1809000"/>
            <a:ext cx="6126545" cy="32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411C54-E8BC-450B-9D0F-2EA8FC71EB85}"/>
              </a:ext>
            </a:extLst>
          </p:cNvPr>
          <p:cNvSpPr txBox="1"/>
          <p:nvPr/>
        </p:nvSpPr>
        <p:spPr>
          <a:xfrm>
            <a:off x="1624312" y="1449000"/>
            <a:ext cx="404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진주시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창원시 경찰활동 불만족도 지도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2F1EE-F959-4CBB-8A09-79288105187A}"/>
              </a:ext>
            </a:extLst>
          </p:cNvPr>
          <p:cNvSpPr txBox="1"/>
          <p:nvPr/>
        </p:nvSpPr>
        <p:spPr>
          <a:xfrm>
            <a:off x="7784752" y="1449000"/>
            <a:ext cx="404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진주시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창원시 경찰활동 불만족도 분포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938CB4-3D87-4939-A0AD-90D55C32C955}"/>
              </a:ext>
            </a:extLst>
          </p:cNvPr>
          <p:cNvGrpSpPr/>
          <p:nvPr/>
        </p:nvGrpSpPr>
        <p:grpSpPr>
          <a:xfrm>
            <a:off x="208826" y="5049000"/>
            <a:ext cx="6126545" cy="1756777"/>
            <a:chOff x="278275" y="5511423"/>
            <a:chExt cx="5953671" cy="204910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1A7648-1764-4E61-B5C9-A282CC097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307"/>
            <a:stretch/>
          </p:blipFill>
          <p:spPr>
            <a:xfrm>
              <a:off x="278275" y="5511424"/>
              <a:ext cx="5953671" cy="204910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40C0D-974B-4D91-8E40-82CA5C2A69B8}"/>
                </a:ext>
              </a:extLst>
            </p:cNvPr>
            <p:cNvSpPr/>
            <p:nvPr/>
          </p:nvSpPr>
          <p:spPr>
            <a:xfrm>
              <a:off x="5673146" y="5511423"/>
              <a:ext cx="558800" cy="20491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62EF86C-8827-4340-ADF4-57348186DD17}"/>
              </a:ext>
            </a:extLst>
          </p:cNvPr>
          <p:cNvSpPr txBox="1"/>
          <p:nvPr/>
        </p:nvSpPr>
        <p:spPr>
          <a:xfrm>
            <a:off x="6938683" y="5240757"/>
            <a:ext cx="5253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진주와 창원의 모든 지역들이 전체의 평균보다 상당히 높은 경찰활동 불만족도를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다른 지역보다 시민들이 느끼는 경찰의 활동이 취약하다는 점을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창원 중부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지역은 평균과 비슷한 수치를 가지지만 다른 지역들은 매우 높은 경찰활동 불만족도를 가지고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진주와 창원은 경찰의 활동을 늘리거나 효과적인 활동을 통하여 경찰활동의 불만족도를 개선해 나가야 할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541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98F8EF42-4572-4E55-860E-F5CF8ABB3D92}"/>
              </a:ext>
            </a:extLst>
          </p:cNvPr>
          <p:cNvSpPr/>
          <p:nvPr/>
        </p:nvSpPr>
        <p:spPr>
          <a:xfrm>
            <a:off x="3990572" y="295638"/>
            <a:ext cx="200088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693AB0B5-9EC8-4C57-8952-70844ED6EA0B}"/>
              </a:ext>
            </a:extLst>
          </p:cNvPr>
          <p:cNvSpPr/>
          <p:nvPr/>
        </p:nvSpPr>
        <p:spPr>
          <a:xfrm>
            <a:off x="6151824" y="295638"/>
            <a:ext cx="2000889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관서별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치안특성 분석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55A9D28F-35B1-4186-809A-85C73CED11A8}"/>
              </a:ext>
            </a:extLst>
          </p:cNvPr>
          <p:cNvSpPr/>
          <p:nvPr/>
        </p:nvSpPr>
        <p:spPr>
          <a:xfrm>
            <a:off x="8313078" y="295638"/>
            <a:ext cx="1083908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분석결과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E1EBDD-4E47-41FA-AE06-601153E5BF8B}"/>
              </a:ext>
            </a:extLst>
          </p:cNvPr>
          <p:cNvCxnSpPr>
            <a:cxnSpLocks/>
          </p:cNvCxnSpPr>
          <p:nvPr/>
        </p:nvCxnSpPr>
        <p:spPr>
          <a:xfrm>
            <a:off x="8232895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6D374-A23E-4033-AB6F-F38E6BACE611}"/>
              </a:ext>
            </a:extLst>
          </p:cNvPr>
          <p:cNvCxnSpPr>
            <a:cxnSpLocks/>
          </p:cNvCxnSpPr>
          <p:nvPr/>
        </p:nvCxnSpPr>
        <p:spPr>
          <a:xfrm>
            <a:off x="6071642" y="36448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6E6BB4-2520-443C-AC15-12E1F330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673" y="1829601"/>
            <a:ext cx="6046153" cy="32400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30FF551-14A4-4D2E-8A04-D5E5BB87951F}"/>
              </a:ext>
            </a:extLst>
          </p:cNvPr>
          <p:cNvSpPr txBox="1">
            <a:spLocks/>
          </p:cNvSpPr>
          <p:nvPr/>
        </p:nvSpPr>
        <p:spPr>
          <a:xfrm>
            <a:off x="208826" y="1048871"/>
            <a:ext cx="12192000" cy="64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진주시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 ExtraBold" panose="020B0600000101010101"/>
              </a:rPr>
              <a:t>&amp;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 ExtraBold" panose="020B0600000101010101"/>
              </a:rPr>
              <a:t>창원시 치안특성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49B73-29F6-41C7-8668-36236A5640F3}"/>
              </a:ext>
            </a:extLst>
          </p:cNvPr>
          <p:cNvSpPr txBox="1"/>
          <p:nvPr/>
        </p:nvSpPr>
        <p:spPr>
          <a:xfrm>
            <a:off x="357967" y="1371600"/>
            <a:ext cx="1033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교통안전 위험도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131D3A-DF8B-4795-98F6-8955DF68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7" y="1829601"/>
            <a:ext cx="6095372" cy="32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AE1656-F44B-46C4-AD46-D20218E68956}"/>
              </a:ext>
            </a:extLst>
          </p:cNvPr>
          <p:cNvSpPr txBox="1"/>
          <p:nvPr/>
        </p:nvSpPr>
        <p:spPr>
          <a:xfrm>
            <a:off x="1942626" y="1574082"/>
            <a:ext cx="4048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진주시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창원시 교통안전 위험도 지도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71C336-7C9C-49C1-B2CF-92B65E295CF4}"/>
              </a:ext>
            </a:extLst>
          </p:cNvPr>
          <p:cNvSpPr txBox="1"/>
          <p:nvPr/>
        </p:nvSpPr>
        <p:spPr>
          <a:xfrm>
            <a:off x="8501133" y="1574082"/>
            <a:ext cx="4048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진주시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창원시 교통안전 위험도 분포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FC5900-4C93-466B-9C01-FEAAFF4D4BF2}"/>
              </a:ext>
            </a:extLst>
          </p:cNvPr>
          <p:cNvGrpSpPr/>
          <p:nvPr/>
        </p:nvGrpSpPr>
        <p:grpSpPr>
          <a:xfrm>
            <a:off x="377436" y="5069601"/>
            <a:ext cx="6046154" cy="1788399"/>
            <a:chOff x="352827" y="5454351"/>
            <a:chExt cx="6046154" cy="21835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E41BD9-0515-41AB-9303-3C5B25BE1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193"/>
            <a:stretch/>
          </p:blipFill>
          <p:spPr>
            <a:xfrm>
              <a:off x="352827" y="5454351"/>
              <a:ext cx="6046154" cy="218357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F48DA7A-1015-4A0E-80F3-BE4444E7CBCD}"/>
                </a:ext>
              </a:extLst>
            </p:cNvPr>
            <p:cNvSpPr/>
            <p:nvPr/>
          </p:nvSpPr>
          <p:spPr>
            <a:xfrm>
              <a:off x="5381681" y="5454351"/>
              <a:ext cx="462087" cy="21835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EF509C0-1A78-4D4E-A407-9B4DFE1C2ED4}"/>
              </a:ext>
            </a:extLst>
          </p:cNvPr>
          <p:cNvSpPr txBox="1"/>
          <p:nvPr/>
        </p:nvSpPr>
        <p:spPr>
          <a:xfrm>
            <a:off x="7028330" y="5477850"/>
            <a:ext cx="5163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진주와 창원의 모든 지역이 전체 평균 교통안전 위험도보다  매우 낮은 수치를 가지고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진주와 창원의 시민들이 느끼는 교통안전이 다른 지역보다 높다는 점을 알 수 있다</a:t>
            </a:r>
            <a:r>
              <a:rPr lang="en-US" altLang="ko-KR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62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C7E883-F29D-4015-8278-2281BA597BE2}"/>
              </a:ext>
            </a:extLst>
          </p:cNvPr>
          <p:cNvSpPr/>
          <p:nvPr/>
        </p:nvSpPr>
        <p:spPr>
          <a:xfrm>
            <a:off x="6730222" y="4689589"/>
            <a:ext cx="5292648" cy="641535"/>
          </a:xfrm>
          <a:prstGeom prst="roundRect">
            <a:avLst/>
          </a:prstGeom>
          <a:solidFill>
            <a:srgbClr val="D9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37">
            <a:extLst>
              <a:ext uri="{FF2B5EF4-FFF2-40B4-BE49-F238E27FC236}">
                <a16:creationId xmlns:a16="http://schemas.microsoft.com/office/drawing/2014/main" id="{CDA6F95A-8674-4980-8308-86F6EEFFCCAC}"/>
              </a:ext>
            </a:extLst>
          </p:cNvPr>
          <p:cNvSpPr/>
          <p:nvPr/>
        </p:nvSpPr>
        <p:spPr>
          <a:xfrm>
            <a:off x="208826" y="311547"/>
            <a:ext cx="4099145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분석결과 및 시각화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343A30-3FD9-46C0-A421-2E3156889F54}"/>
              </a:ext>
            </a:extLst>
          </p:cNvPr>
          <p:cNvGrpSpPr/>
          <p:nvPr/>
        </p:nvGrpSpPr>
        <p:grpSpPr>
          <a:xfrm>
            <a:off x="3990572" y="295638"/>
            <a:ext cx="5406414" cy="393524"/>
            <a:chOff x="3682679" y="318788"/>
            <a:chExt cx="5406414" cy="393524"/>
          </a:xfrm>
        </p:grpSpPr>
        <p:sp>
          <p:nvSpPr>
            <p:cNvPr id="5" name="Rectangle 37">
              <a:extLst>
                <a:ext uri="{FF2B5EF4-FFF2-40B4-BE49-F238E27FC236}">
                  <a16:creationId xmlns:a16="http://schemas.microsoft.com/office/drawing/2014/main" id="{98F8EF42-4572-4E55-860E-F5CF8ABB3D92}"/>
                </a:ext>
              </a:extLst>
            </p:cNvPr>
            <p:cNvSpPr/>
            <p:nvPr/>
          </p:nvSpPr>
          <p:spPr>
            <a:xfrm>
              <a:off x="3682679" y="318788"/>
              <a:ext cx="2000888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시별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치안특성 분석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" name="Rectangle 37">
              <a:extLst>
                <a:ext uri="{FF2B5EF4-FFF2-40B4-BE49-F238E27FC236}">
                  <a16:creationId xmlns:a16="http://schemas.microsoft.com/office/drawing/2014/main" id="{693AB0B5-9EC8-4C57-8952-70844ED6EA0B}"/>
                </a:ext>
              </a:extLst>
            </p:cNvPr>
            <p:cNvSpPr/>
            <p:nvPr/>
          </p:nvSpPr>
          <p:spPr>
            <a:xfrm>
              <a:off x="5843931" y="318788"/>
              <a:ext cx="20008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관서별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치안특성 분석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" name="Rectangle 37">
              <a:extLst>
                <a:ext uri="{FF2B5EF4-FFF2-40B4-BE49-F238E27FC236}">
                  <a16:creationId xmlns:a16="http://schemas.microsoft.com/office/drawing/2014/main" id="{55A9D28F-35B1-4186-809A-85C73CED11A8}"/>
                </a:ext>
              </a:extLst>
            </p:cNvPr>
            <p:cNvSpPr/>
            <p:nvPr/>
          </p:nvSpPr>
          <p:spPr>
            <a:xfrm>
              <a:off x="8005185" y="318788"/>
              <a:ext cx="1083908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분석결과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CE1EBDD-4E47-41FA-AE06-601153E5BF8B}"/>
                </a:ext>
              </a:extLst>
            </p:cNvPr>
            <p:cNvCxnSpPr>
              <a:cxnSpLocks/>
            </p:cNvCxnSpPr>
            <p:nvPr/>
          </p:nvCxnSpPr>
          <p:spPr>
            <a:xfrm>
              <a:off x="79250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596D374-A23E-4033-AB6F-F38E6BACE611}"/>
                </a:ext>
              </a:extLst>
            </p:cNvPr>
            <p:cNvCxnSpPr>
              <a:cxnSpLocks/>
            </p:cNvCxnSpPr>
            <p:nvPr/>
          </p:nvCxnSpPr>
          <p:spPr>
            <a:xfrm>
              <a:off x="5763749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37">
            <a:extLst>
              <a:ext uri="{FF2B5EF4-FFF2-40B4-BE49-F238E27FC236}">
                <a16:creationId xmlns:a16="http://schemas.microsoft.com/office/drawing/2014/main" id="{DC4C296E-ACF9-4545-AC08-940104B4ECA2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C0585D-4DBC-4CEB-BF8F-A7817C902520}"/>
              </a:ext>
            </a:extLst>
          </p:cNvPr>
          <p:cNvGrpSpPr/>
          <p:nvPr/>
        </p:nvGrpSpPr>
        <p:grpSpPr>
          <a:xfrm>
            <a:off x="0" y="1966356"/>
            <a:ext cx="6689034" cy="4891643"/>
            <a:chOff x="-73890" y="940049"/>
            <a:chExt cx="8897592" cy="537285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7DACCED-1DC5-4A19-A277-847CDEA1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90" y="940049"/>
              <a:ext cx="8897592" cy="5372850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52B128A-B61E-4C7B-86A9-CB35455EA4D4}"/>
                </a:ext>
              </a:extLst>
            </p:cNvPr>
            <p:cNvGrpSpPr/>
            <p:nvPr/>
          </p:nvGrpSpPr>
          <p:grpSpPr>
            <a:xfrm>
              <a:off x="55880" y="2614295"/>
              <a:ext cx="703580" cy="3273176"/>
              <a:chOff x="55880" y="2614295"/>
              <a:chExt cx="703580" cy="327317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B9D4650-AB2B-4F9F-BA00-10E62BC4E9D5}"/>
                  </a:ext>
                </a:extLst>
              </p:cNvPr>
              <p:cNvSpPr/>
              <p:nvPr/>
            </p:nvSpPr>
            <p:spPr>
              <a:xfrm>
                <a:off x="55880" y="4831080"/>
                <a:ext cx="703580" cy="1397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9135096-5ACA-4D93-B88F-D81F2BF81E0F}"/>
                  </a:ext>
                </a:extLst>
              </p:cNvPr>
              <p:cNvSpPr/>
              <p:nvPr/>
            </p:nvSpPr>
            <p:spPr>
              <a:xfrm>
                <a:off x="55880" y="3406140"/>
                <a:ext cx="703580" cy="12065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751BBA3-A5E3-4B9A-A952-10F974BE8A22}"/>
                  </a:ext>
                </a:extLst>
              </p:cNvPr>
              <p:cNvSpPr/>
              <p:nvPr/>
            </p:nvSpPr>
            <p:spPr>
              <a:xfrm>
                <a:off x="55880" y="2614295"/>
                <a:ext cx="703580" cy="1397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C7CDDA6-AE97-467B-B7B8-315531F445C8}"/>
                  </a:ext>
                </a:extLst>
              </p:cNvPr>
              <p:cNvSpPr/>
              <p:nvPr/>
            </p:nvSpPr>
            <p:spPr>
              <a:xfrm>
                <a:off x="55880" y="5085620"/>
                <a:ext cx="703580" cy="13970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E3E3BD1-663E-46DC-87ED-3EDA98D5B86B}"/>
                  </a:ext>
                </a:extLst>
              </p:cNvPr>
              <p:cNvSpPr/>
              <p:nvPr/>
            </p:nvSpPr>
            <p:spPr>
              <a:xfrm>
                <a:off x="256540" y="5747771"/>
                <a:ext cx="502920" cy="13970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BD276D5-1ACE-4408-A187-D57DA52F5C5F}"/>
                  </a:ext>
                </a:extLst>
              </p:cNvPr>
              <p:cNvSpPr/>
              <p:nvPr/>
            </p:nvSpPr>
            <p:spPr>
              <a:xfrm>
                <a:off x="256540" y="5353531"/>
                <a:ext cx="502920" cy="13970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EEF78A2-2AF9-4C32-850F-0473A2D00242}"/>
                  </a:ext>
                </a:extLst>
              </p:cNvPr>
              <p:cNvSpPr/>
              <p:nvPr/>
            </p:nvSpPr>
            <p:spPr>
              <a:xfrm>
                <a:off x="73660" y="4058285"/>
                <a:ext cx="685800" cy="13970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85A62A0-621A-44C1-A8FF-1086853D12C9}"/>
                  </a:ext>
                </a:extLst>
              </p:cNvPr>
              <p:cNvSpPr/>
              <p:nvPr/>
            </p:nvSpPr>
            <p:spPr>
              <a:xfrm>
                <a:off x="64770" y="3803745"/>
                <a:ext cx="685800" cy="13970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EB6F676-EA5F-40FC-B9B1-4D08B854F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36374"/>
              </p:ext>
            </p:extLst>
          </p:nvPr>
        </p:nvGraphicFramePr>
        <p:xfrm>
          <a:off x="6689034" y="2007797"/>
          <a:ext cx="5433391" cy="163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73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97530">
                  <a:extLst>
                    <a:ext uri="{9D8B030D-6E8A-4147-A177-3AD203B41FA5}">
                      <a16:colId xmlns:a16="http://schemas.microsoft.com/office/drawing/2014/main" val="2529215310"/>
                    </a:ext>
                  </a:extLst>
                </a:gridCol>
                <a:gridCol w="913697">
                  <a:extLst>
                    <a:ext uri="{9D8B030D-6E8A-4147-A177-3AD203B41FA5}">
                      <a16:colId xmlns:a16="http://schemas.microsoft.com/office/drawing/2014/main" val="499382073"/>
                    </a:ext>
                  </a:extLst>
                </a:gridCol>
                <a:gridCol w="950248">
                  <a:extLst>
                    <a:ext uri="{9D8B030D-6E8A-4147-A177-3AD203B41FA5}">
                      <a16:colId xmlns:a16="http://schemas.microsoft.com/office/drawing/2014/main" val="1504431550"/>
                    </a:ext>
                  </a:extLst>
                </a:gridCol>
                <a:gridCol w="954157">
                  <a:extLst>
                    <a:ext uri="{9D8B030D-6E8A-4147-A177-3AD203B41FA5}">
                      <a16:colId xmlns:a16="http://schemas.microsoft.com/office/drawing/2014/main" val="472629612"/>
                    </a:ext>
                  </a:extLst>
                </a:gridCol>
                <a:gridCol w="921025">
                  <a:extLst>
                    <a:ext uri="{9D8B030D-6E8A-4147-A177-3AD203B41FA5}">
                      <a16:colId xmlns:a16="http://schemas.microsoft.com/office/drawing/2014/main" val="1764134212"/>
                    </a:ext>
                  </a:extLst>
                </a:gridCol>
              </a:tblGrid>
              <a:tr h="401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사회적     무질서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물리적     무질서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경찰활동     불만족도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교통안전    위험도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체감 불안 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589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589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수원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28047"/>
                  </a:ext>
                </a:extLst>
              </a:tr>
              <a:tr h="2589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진주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34927"/>
                  </a:ext>
                </a:extLst>
              </a:tr>
              <a:tr h="2589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창원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F178715-3E0B-4884-9DB1-30E5E1A5212C}"/>
              </a:ext>
            </a:extLst>
          </p:cNvPr>
          <p:cNvSpPr txBox="1"/>
          <p:nvPr/>
        </p:nvSpPr>
        <p:spPr>
          <a:xfrm>
            <a:off x="208826" y="1006444"/>
            <a:ext cx="374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최종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개시 치안환경 분석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DFF480-AAB2-42F6-A084-F159636FC183}"/>
              </a:ext>
            </a:extLst>
          </p:cNvPr>
          <p:cNvSpPr txBox="1"/>
          <p:nvPr/>
        </p:nvSpPr>
        <p:spPr>
          <a:xfrm>
            <a:off x="208826" y="1260315"/>
            <a:ext cx="1173817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체감 불안지수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경찰서의 최종 체감치안의 점수를 측정하기 위하여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무질서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경찰활동 불만족도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교통안전 위험도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합산하여 산출한     체감안전도를 나타내는 지수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755176-2ABF-431A-AB8A-413897C57161}"/>
              </a:ext>
            </a:extLst>
          </p:cNvPr>
          <p:cNvSpPr txBox="1"/>
          <p:nvPr/>
        </p:nvSpPr>
        <p:spPr>
          <a:xfrm>
            <a:off x="6689034" y="3647513"/>
            <a:ext cx="529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개시 치안환경 및 체감 불안 지수 분석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99AA46-1E9C-4ED3-8C1F-EEB5D7C72A94}"/>
              </a:ext>
            </a:extLst>
          </p:cNvPr>
          <p:cNvSpPr txBox="1"/>
          <p:nvPr/>
        </p:nvSpPr>
        <p:spPr>
          <a:xfrm>
            <a:off x="6689034" y="3877439"/>
            <a:ext cx="5193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물리적 무질서와 경찰활동의 불만족도가 낮은 수치를 가졌지만 사회적 무질서와 교통안전의 위험도가 체감치안에 더 높은 영향을 미쳐 가장 높은 체감 불안  지수를 가지고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따라 사회적 무질서와 교통안전의 위험도를 낮출 수 있는 정책들이 필요하다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요인들이 평균적인 수치를 가지고 있지만 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무질서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</a:t>
            </a:r>
            <a:r>
              <a:rPr lang="ko-KR" altLang="en-US" sz="12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교통안전의 위험도를 낮출 수 있는 정책들이 필요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요인들이 낮은 수치를 가지고 있어 체감 불안 지수가 가장 낮다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추가적으로 경찰활동을 좀 더 활성화시킨다면 시민들이 더 안전한 치안을 느낄 수 있을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무질서와 교통안전의 위험도가 낮지만 물리적 무질서와 경찰활동의 불만족도가 높은 수치를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따라 물리적 무질서와 경찰활동의 불만족도를 낮출 수 있는 정책들이 필요하다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420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4694DA-4440-491D-B3B5-8B16658220A4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" name="Rectangle 37">
              <a:extLst>
                <a:ext uri="{FF2B5EF4-FFF2-40B4-BE49-F238E27FC236}">
                  <a16:creationId xmlns:a16="http://schemas.microsoft.com/office/drawing/2014/main" id="{48BD5266-4145-4E39-97CC-4C4D97513E09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" name="Rectangle 37">
              <a:extLst>
                <a:ext uri="{FF2B5EF4-FFF2-40B4-BE49-F238E27FC236}">
                  <a16:creationId xmlns:a16="http://schemas.microsoft.com/office/drawing/2014/main" id="{9492AC0E-627D-4F2C-8673-459379E345DD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" name="Rectangle 37">
              <a:extLst>
                <a:ext uri="{FF2B5EF4-FFF2-40B4-BE49-F238E27FC236}">
                  <a16:creationId xmlns:a16="http://schemas.microsoft.com/office/drawing/2014/main" id="{300FA0D6-166F-49E9-997F-4FA80D2F48E7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" name="Rectangle 37">
              <a:extLst>
                <a:ext uri="{FF2B5EF4-FFF2-40B4-BE49-F238E27FC236}">
                  <a16:creationId xmlns:a16="http://schemas.microsoft.com/office/drawing/2014/main" id="{671938C4-3837-4608-A469-0EFD7B6B195D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61C5E16-B555-4239-A90B-5DE4DD12F8F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E20F6D3-902E-47E0-BFF3-5924CFFDC4FA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BFBF72-21AE-4702-A357-921F0E4A5B15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37">
              <a:extLst>
                <a:ext uri="{FF2B5EF4-FFF2-40B4-BE49-F238E27FC236}">
                  <a16:creationId xmlns:a16="http://schemas.microsoft.com/office/drawing/2014/main" id="{CEB412EB-7B5F-4913-A609-E4B8B67035E2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0CEB9964-B329-4B53-ACDE-BFE9A957DB9C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E28919A2-F5CC-492F-B83B-2134238A642F}"/>
              </a:ext>
            </a:extLst>
          </p:cNvPr>
          <p:cNvSpPr txBox="1">
            <a:spLocks/>
          </p:cNvSpPr>
          <p:nvPr/>
        </p:nvSpPr>
        <p:spPr>
          <a:xfrm>
            <a:off x="711200" y="1206400"/>
            <a:ext cx="3797300" cy="766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Drill Down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3AA182E-F831-4F22-8460-F4FFFBDA3BF7}"/>
              </a:ext>
            </a:extLst>
          </p:cNvPr>
          <p:cNvSpPr/>
          <p:nvPr/>
        </p:nvSpPr>
        <p:spPr>
          <a:xfrm>
            <a:off x="183866" y="2401468"/>
            <a:ext cx="5327650" cy="2800843"/>
          </a:xfrm>
          <a:prstGeom prst="roundRect">
            <a:avLst/>
          </a:prstGeom>
          <a:solidFill>
            <a:srgbClr val="ED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체감안전도에 영향을 미치는 요인들에 대해서 각 </a:t>
            </a:r>
            <a:r>
              <a:rPr lang="ko-KR" altLang="en-US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시별로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비교를 하였고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시의 경우 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요인들이 평균적인 수치를 가지고 있지만 </a:t>
            </a:r>
            <a:r>
              <a:rPr lang="ko-KR" altLang="en-US" sz="1800" b="1" u="sng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무질서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800" b="1" u="sng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</a:t>
            </a:r>
            <a:r>
              <a:rPr lang="ko-KR" altLang="en-US" sz="1800" u="sng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u="sng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교통안전의 위험도를 낮출 수 있는 정책들이 필요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하다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결론이 나왔다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8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7D16162-E805-46AA-B016-DD9857BAFC61}"/>
              </a:ext>
            </a:extLst>
          </p:cNvPr>
          <p:cNvSpPr/>
          <p:nvPr/>
        </p:nvSpPr>
        <p:spPr>
          <a:xfrm>
            <a:off x="6765265" y="1886564"/>
            <a:ext cx="5327650" cy="3830653"/>
          </a:xfrm>
          <a:prstGeom prst="roundRect">
            <a:avLst/>
          </a:prstGeom>
          <a:solidFill>
            <a:srgbClr val="D9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데이터를 분석하기 위해 취약 요인인</a:t>
            </a:r>
            <a:endParaRPr lang="en-US" altLang="ko-KR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무질서를 치안 분석으로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교통안전 위험도를 교통 분석으로 명명하여</a:t>
            </a:r>
            <a:endParaRPr lang="en-US" altLang="ko-KR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치안에 영향을 미치는 세부적인 요인들을 구성하고 그 요인들이 작용하는 방향을 알아보고자 한다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공간 특성 변수를 반영하여 격자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공간 특성과 치안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사이의 관계에 대해 규명하고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그를 바탕으로 수원시의 체감안전도를 높일 수 있는 아이디어를 제시하고자 한다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44E7CFD-6584-496B-9725-A430DD452045}"/>
              </a:ext>
            </a:extLst>
          </p:cNvPr>
          <p:cNvSpPr/>
          <p:nvPr/>
        </p:nvSpPr>
        <p:spPr>
          <a:xfrm>
            <a:off x="5709487" y="3528874"/>
            <a:ext cx="769189" cy="381000"/>
          </a:xfrm>
          <a:prstGeom prst="rightArrow">
            <a:avLst/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065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D7925-C0F9-40C1-8281-C74FA2F612FC}"/>
              </a:ext>
            </a:extLst>
          </p:cNvPr>
          <p:cNvSpPr txBox="1">
            <a:spLocks/>
          </p:cNvSpPr>
          <p:nvPr/>
        </p:nvSpPr>
        <p:spPr>
          <a:xfrm>
            <a:off x="1524000" y="2168994"/>
            <a:ext cx="9144000" cy="11123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 및 시각화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89F15E0-7D3E-4487-80EC-8751D1938089}"/>
              </a:ext>
            </a:extLst>
          </p:cNvPr>
          <p:cNvSpPr txBox="1">
            <a:spLocks/>
          </p:cNvSpPr>
          <p:nvPr/>
        </p:nvSpPr>
        <p:spPr>
          <a:xfrm>
            <a:off x="1524000" y="2725166"/>
            <a:ext cx="9144000" cy="703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수원시 </a:t>
            </a:r>
            <a:r>
              <a:rPr lang="ko-KR" altLang="en-US" sz="2800" dirty="0" err="1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격자별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치안 특성 도출</a:t>
            </a:r>
          </a:p>
        </p:txBody>
      </p:sp>
    </p:spTree>
    <p:extLst>
      <p:ext uri="{BB962C8B-B14F-4D97-AF65-F5344CB8AC3E}">
        <p14:creationId xmlns:p14="http://schemas.microsoft.com/office/powerpoint/2010/main" val="2199585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9F51E2-7C7C-43A6-B28E-149EB73F6D0A}"/>
              </a:ext>
            </a:extLst>
          </p:cNvPr>
          <p:cNvSpPr txBox="1"/>
          <p:nvPr/>
        </p:nvSpPr>
        <p:spPr>
          <a:xfrm>
            <a:off x="629920" y="4490410"/>
            <a:ext cx="5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다중공선성을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제거하기 위해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전체 변수 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VIF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이하인 변수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개만 선택한다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BEC9A-2D5A-4195-8E95-8148C3AE9B25}"/>
              </a:ext>
            </a:extLst>
          </p:cNvPr>
          <p:cNvSpPr txBox="1"/>
          <p:nvPr/>
        </p:nvSpPr>
        <p:spPr>
          <a:xfrm>
            <a:off x="7215335" y="4152197"/>
            <a:ext cx="4026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선택된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변수 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Stepwise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통해 통계적으로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유의미한 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만을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차적으로 선택한다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ED33C7-3614-43E3-8275-B79E977C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70" y="1082324"/>
            <a:ext cx="3635389" cy="29275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DE3297-D6AC-4974-A25B-68BCBDC1CC75}"/>
              </a:ext>
            </a:extLst>
          </p:cNvPr>
          <p:cNvSpPr txBox="1"/>
          <p:nvPr/>
        </p:nvSpPr>
        <p:spPr>
          <a:xfrm>
            <a:off x="840105" y="6409935"/>
            <a:ext cx="398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최종선택 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구성한 지리가중회귀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(GWR)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설명력은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0.6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이상으로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유의미한 설명력을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971B47-5991-4A1F-B521-BF005D9EC8E5}"/>
              </a:ext>
            </a:extLst>
          </p:cNvPr>
          <p:cNvSpPr txBox="1"/>
          <p:nvPr/>
        </p:nvSpPr>
        <p:spPr>
          <a:xfrm>
            <a:off x="262112" y="1021131"/>
            <a:ext cx="583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교통신고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GWR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VIF &amp; Stepwise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선택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687121D8-09FA-4649-8AF5-7F7D09D72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1"/>
          <a:stretch/>
        </p:blipFill>
        <p:spPr bwMode="auto">
          <a:xfrm>
            <a:off x="629920" y="1355661"/>
            <a:ext cx="5149448" cy="32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9E0FB0-62EA-4435-B023-66B3FA1C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" y="4819260"/>
            <a:ext cx="35623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669D70-65B3-4C7C-B193-F7B50E16A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669" y="4881884"/>
            <a:ext cx="1533851" cy="142326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C84880-785E-423C-B732-C494764CD461}"/>
              </a:ext>
            </a:extLst>
          </p:cNvPr>
          <p:cNvGrpSpPr/>
          <p:nvPr/>
        </p:nvGrpSpPr>
        <p:grpSpPr>
          <a:xfrm>
            <a:off x="5943601" y="4725448"/>
            <a:ext cx="2768738" cy="1731443"/>
            <a:chOff x="1168015" y="4033603"/>
            <a:chExt cx="3941195" cy="246464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61D6268-1A02-4EC9-9D5A-8FB319D18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437" y="4033603"/>
              <a:ext cx="3809551" cy="245927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989F287-8E20-4C09-84C0-65C826DD4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973"/>
            <a:stretch/>
          </p:blipFill>
          <p:spPr>
            <a:xfrm>
              <a:off x="1168015" y="6374639"/>
              <a:ext cx="3941195" cy="12360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218863-B043-4975-A640-915B7ABC1FE9}"/>
              </a:ext>
            </a:extLst>
          </p:cNvPr>
          <p:cNvSpPr txBox="1"/>
          <p:nvPr/>
        </p:nvSpPr>
        <p:spPr>
          <a:xfrm>
            <a:off x="6400800" y="6516117"/>
            <a:ext cx="398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Moran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지수도 확인할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E14AD3-229C-42E8-A3C8-CC632A9BC2CC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480ABCE0-A26D-4B31-8E93-26CF905286BF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1" name="Rectangle 37">
              <a:extLst>
                <a:ext uri="{FF2B5EF4-FFF2-40B4-BE49-F238E27FC236}">
                  <a16:creationId xmlns:a16="http://schemas.microsoft.com/office/drawing/2014/main" id="{8BBCFC88-F4A2-4BD8-9DBF-18BD753EF086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DD3A6222-6F29-4936-BC4A-EB668951D5BF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69CA5841-B19D-455C-A14A-3F69618D2278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AD29719-9E1E-48E7-811E-D8E0324A6DFC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054715-BBA8-44B3-861A-8B9C18274F73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1736103-D636-45F4-A750-1D896BB70B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383E12D8-1A4C-4BAD-B180-BC172F4948D7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51E92F3A-EC16-4024-AA5A-7D8DA5E98FA1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292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FDBE374-B4DE-4C30-B885-04C9CBFAB0E5}"/>
              </a:ext>
            </a:extLst>
          </p:cNvPr>
          <p:cNvSpPr/>
          <p:nvPr/>
        </p:nvSpPr>
        <p:spPr>
          <a:xfrm>
            <a:off x="5529505" y="5905423"/>
            <a:ext cx="234452" cy="197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7C58D-4FF4-489C-9FD2-698630058123}"/>
              </a:ext>
            </a:extLst>
          </p:cNvPr>
          <p:cNvSpPr txBox="1"/>
          <p:nvPr/>
        </p:nvSpPr>
        <p:spPr>
          <a:xfrm>
            <a:off x="5938217" y="5582421"/>
            <a:ext cx="6150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차로수와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같은 가로환경요인과 양의 관계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가지며 해당 요인들이 많이 설치된 지역이 교통관련 신고건수가 많아질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상업지역과 공동주거건축물이 아닌 단독주거건축물이 위치한 지역에서 신고건수가 많을 것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다수 위치한 지역의 경우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신고건수가 적을 것이다</a:t>
            </a:r>
            <a:r>
              <a:rPr lang="en-US" altLang="ko-KR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9E8C4A-0E15-4330-8BAF-C7B527D9EA55}"/>
              </a:ext>
            </a:extLst>
          </p:cNvPr>
          <p:cNvGrpSpPr/>
          <p:nvPr/>
        </p:nvGrpSpPr>
        <p:grpSpPr>
          <a:xfrm>
            <a:off x="103587" y="5046269"/>
            <a:ext cx="5720561" cy="1826517"/>
            <a:chOff x="103587" y="5046269"/>
            <a:chExt cx="5720561" cy="18265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3C2ED7-86EA-4462-895F-3D75BC831C89}"/>
                </a:ext>
              </a:extLst>
            </p:cNvPr>
            <p:cNvSpPr txBox="1"/>
            <p:nvPr/>
          </p:nvSpPr>
          <p:spPr>
            <a:xfrm>
              <a:off x="103587" y="5113631"/>
              <a:ext cx="215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뚜렷한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음의 관계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1E37E2-7206-490B-960C-7832AFBED456}"/>
                </a:ext>
              </a:extLst>
            </p:cNvPr>
            <p:cNvSpPr txBox="1"/>
            <p:nvPr/>
          </p:nvSpPr>
          <p:spPr>
            <a:xfrm>
              <a:off x="103587" y="5828646"/>
              <a:ext cx="215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공동주거건축물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업무시설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격자별개수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508AA3-6EC8-4611-992F-7180CBAC5B22}"/>
                </a:ext>
              </a:extLst>
            </p:cNvPr>
            <p:cNvSpPr txBox="1"/>
            <p:nvPr/>
          </p:nvSpPr>
          <p:spPr>
            <a:xfrm>
              <a:off x="3565400" y="5046269"/>
              <a:ext cx="215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뚜렷한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양의 관계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B2C4AD-5164-458D-9B27-B65CCE9DCE5E}"/>
                </a:ext>
              </a:extLst>
            </p:cNvPr>
            <p:cNvSpPr txBox="1"/>
            <p:nvPr/>
          </p:nvSpPr>
          <p:spPr>
            <a:xfrm>
              <a:off x="3462751" y="5487791"/>
              <a:ext cx="23613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주거용건축물면적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오거리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격자별개수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신호등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격자별개수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주거지역면적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횡단보도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격자별개수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상업지역면적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차로수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36B0D0-BC07-4265-868B-9F0CADBB4E90}"/>
                </a:ext>
              </a:extLst>
            </p:cNvPr>
            <p:cNvSpPr txBox="1"/>
            <p:nvPr/>
          </p:nvSpPr>
          <p:spPr>
            <a:xfrm>
              <a:off x="1775177" y="5113631"/>
              <a:ext cx="215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지역에 따라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차이 有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A37E9A-A7B2-4765-843F-757E901A424F}"/>
                </a:ext>
              </a:extLst>
            </p:cNvPr>
            <p:cNvSpPr txBox="1"/>
            <p:nvPr/>
          </p:nvSpPr>
          <p:spPr>
            <a:xfrm>
              <a:off x="1672529" y="5828646"/>
              <a:ext cx="2361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지하철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격자별개수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교육환경보호구역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_Buffer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면적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0E1C9D2-5DC1-4F08-9F12-CB4560373EAB}"/>
              </a:ext>
            </a:extLst>
          </p:cNvPr>
          <p:cNvSpPr txBox="1"/>
          <p:nvPr/>
        </p:nvSpPr>
        <p:spPr>
          <a:xfrm>
            <a:off x="5727101" y="5003576"/>
            <a:ext cx="6525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지리가중회귀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(GWR)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이용해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변수의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회귀계수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분포를 파악한다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5C9A2E-254C-4142-8282-C09613608532}"/>
              </a:ext>
            </a:extLst>
          </p:cNvPr>
          <p:cNvSpPr txBox="1"/>
          <p:nvPr/>
        </p:nvSpPr>
        <p:spPr>
          <a:xfrm>
            <a:off x="5788873" y="1067902"/>
            <a:ext cx="6525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탈락변수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고령자수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공업지역면적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녹지지역면적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최고제한속도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u="sng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2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112F79-AA43-4EE9-A317-269E9677967A}"/>
              </a:ext>
            </a:extLst>
          </p:cNvPr>
          <p:cNvSpPr txBox="1"/>
          <p:nvPr/>
        </p:nvSpPr>
        <p:spPr>
          <a:xfrm>
            <a:off x="614134" y="4618285"/>
            <a:ext cx="462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변수들 사이에 뚜렷한 상관관계가 보이지 않는다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변수들은 모두 독립적이라는 회귀의 가정을 충족한다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848F0EC-2975-4E60-B38F-05608E5AC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64" y="1371696"/>
            <a:ext cx="3330760" cy="3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E5E1ABC-9FA1-4E69-AE06-EEC85430927D}"/>
              </a:ext>
            </a:extLst>
          </p:cNvPr>
          <p:cNvGrpSpPr/>
          <p:nvPr/>
        </p:nvGrpSpPr>
        <p:grpSpPr>
          <a:xfrm>
            <a:off x="5529505" y="1415894"/>
            <a:ext cx="6246469" cy="3472895"/>
            <a:chOff x="5166169" y="709567"/>
            <a:chExt cx="6863908" cy="3816177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CD421121-184E-4043-92A5-303D6636F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169" y="709567"/>
              <a:ext cx="6863908" cy="3816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1893059-9557-40BF-A370-B3D089D10B8D}"/>
                </a:ext>
              </a:extLst>
            </p:cNvPr>
            <p:cNvSpPr/>
            <p:nvPr/>
          </p:nvSpPr>
          <p:spPr>
            <a:xfrm>
              <a:off x="5374640" y="4024726"/>
              <a:ext cx="6624957" cy="461666"/>
            </a:xfrm>
            <a:prstGeom prst="rect">
              <a:avLst/>
            </a:prstGeom>
            <a:noFill/>
            <a:ln w="19050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CD4E2-E509-49CF-B273-7B180E73C2EE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5F31F00D-328E-4C9B-8882-8520657CF8D1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6065651B-6EE9-44C4-A1F0-E0ED7567634B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899640DB-6172-41B4-8E97-C9F7A7D895F2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9F97846A-9524-4D1E-8DA0-8AAC3EDF40E1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29133A4-C36C-4577-94B6-36EDDB3E92C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140AAB0-3177-4E94-8807-31A1CBF67ACA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DE37DBC-6A48-46BF-BA81-08A75DD90B8B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ADCCCC08-7A76-4E33-BA17-9B1395BFB4AB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9EA467A-AB06-4C5B-B644-70DEAA8C0615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78C94B1-44D9-4D45-8AC6-39164EA9E0F9}"/>
              </a:ext>
            </a:extLst>
          </p:cNvPr>
          <p:cNvSpPr txBox="1"/>
          <p:nvPr/>
        </p:nvSpPr>
        <p:spPr>
          <a:xfrm>
            <a:off x="262112" y="1021131"/>
            <a:ext cx="583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교통신고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GWR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VIF &amp; Stepwise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선택</a:t>
            </a:r>
          </a:p>
        </p:txBody>
      </p:sp>
    </p:spTree>
    <p:extLst>
      <p:ext uri="{BB962C8B-B14F-4D97-AF65-F5344CB8AC3E}">
        <p14:creationId xmlns:p14="http://schemas.microsoft.com/office/powerpoint/2010/main" val="3046987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B862C965-2188-43D8-8A14-A8CC7ADF9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 b="6359"/>
          <a:stretch/>
        </p:blipFill>
        <p:spPr bwMode="auto">
          <a:xfrm>
            <a:off x="527146" y="1493519"/>
            <a:ext cx="5561927" cy="303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80DB01-EAA3-444A-868C-8FB53CF3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83" y="1057213"/>
            <a:ext cx="3200062" cy="314119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32BFC0F-966B-4DA0-B809-CEF51553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46" y="4751628"/>
            <a:ext cx="35623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0B323E-2D24-44C6-9A30-65BF3324C19F}"/>
              </a:ext>
            </a:extLst>
          </p:cNvPr>
          <p:cNvSpPr txBox="1"/>
          <p:nvPr/>
        </p:nvSpPr>
        <p:spPr>
          <a:xfrm>
            <a:off x="797791" y="6331529"/>
            <a:ext cx="4756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최종선택 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설명변수로 구성한 지리가중회귀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(GWR)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설명력은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0.65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정도로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통계적으로 유의미한 모델이다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49DC54-3C39-4860-A9C4-77714AD1ABCD}"/>
              </a:ext>
            </a:extLst>
          </p:cNvPr>
          <p:cNvSpPr txBox="1"/>
          <p:nvPr/>
        </p:nvSpPr>
        <p:spPr>
          <a:xfrm>
            <a:off x="797791" y="4577273"/>
            <a:ext cx="5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다중공선성을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제거하기 위해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전체 변수 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VIF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이하인 변수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40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개만 선택한다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B809F5-9DD4-4519-8432-F78ECD0F80F9}"/>
              </a:ext>
            </a:extLst>
          </p:cNvPr>
          <p:cNvSpPr txBox="1"/>
          <p:nvPr/>
        </p:nvSpPr>
        <p:spPr>
          <a:xfrm>
            <a:off x="6957474" y="4240710"/>
            <a:ext cx="5014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선택된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변수 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Stepwise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통해 통계적으로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유의미한 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만을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차적으로 선택한다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D0831D-C599-4B07-9085-809275B93430}"/>
              </a:ext>
            </a:extLst>
          </p:cNvPr>
          <p:cNvGrpSpPr/>
          <p:nvPr/>
        </p:nvGrpSpPr>
        <p:grpSpPr>
          <a:xfrm>
            <a:off x="6487391" y="4699919"/>
            <a:ext cx="4224277" cy="1731600"/>
            <a:chOff x="6388168" y="4728089"/>
            <a:chExt cx="4224277" cy="17316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D72E991-884A-49C1-AA01-AE7706D5CA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88168" y="4728089"/>
              <a:ext cx="2718093" cy="1731600"/>
              <a:chOff x="6540568" y="3987452"/>
              <a:chExt cx="3941195" cy="2510795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C4E8A18-3963-439F-95F4-6CD3B848D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6390" y="3987452"/>
                <a:ext cx="3809552" cy="2505423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2222686-CD90-4958-A57E-C9077B27F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4973"/>
              <a:stretch/>
            </p:blipFill>
            <p:spPr>
              <a:xfrm>
                <a:off x="6540568" y="6374639"/>
                <a:ext cx="3941195" cy="123608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7891CCF-244E-44A5-A534-D3166D00A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06261" y="4867053"/>
              <a:ext cx="1506184" cy="143353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F2A5259-772A-417D-9586-5DCBB01F8003}"/>
              </a:ext>
            </a:extLst>
          </p:cNvPr>
          <p:cNvSpPr txBox="1"/>
          <p:nvPr/>
        </p:nvSpPr>
        <p:spPr>
          <a:xfrm>
            <a:off x="6728948" y="6516117"/>
            <a:ext cx="398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Moran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지수도 확인할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3BF7B4-9691-4161-A859-A8979FB9BD2C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16" name="Rectangle 37">
              <a:extLst>
                <a:ext uri="{FF2B5EF4-FFF2-40B4-BE49-F238E27FC236}">
                  <a16:creationId xmlns:a16="http://schemas.microsoft.com/office/drawing/2014/main" id="{518B0D2A-352A-4EC4-8A68-6C67C0E1F734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9C1EE9A8-B28D-46C9-B19F-8FF48A9752DC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3DD80544-020E-404C-AF97-327D9DA88CF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CB5EE545-674D-42D2-B353-B09AAE03C09C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DC97F10-DDC0-46CB-896A-1C7D1D618F3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7F83FC-611F-4051-8491-801FF2A04094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85E4CB-EFE0-48B9-8F96-3CF6A5463C99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23BF13B7-92A6-4427-A9E9-DFF69375CC72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A567F6B9-6298-4FFD-94B5-D1860516D597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641B5C-A97D-4E06-8774-CCED72261914}"/>
              </a:ext>
            </a:extLst>
          </p:cNvPr>
          <p:cNvSpPr txBox="1"/>
          <p:nvPr/>
        </p:nvSpPr>
        <p:spPr>
          <a:xfrm>
            <a:off x="262111" y="1021131"/>
            <a:ext cx="68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치안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무질서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범죄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GWR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VIF &amp; Stepwise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선택</a:t>
            </a:r>
          </a:p>
        </p:txBody>
      </p:sp>
    </p:spTree>
    <p:extLst>
      <p:ext uri="{BB962C8B-B14F-4D97-AF65-F5344CB8AC3E}">
        <p14:creationId xmlns:p14="http://schemas.microsoft.com/office/powerpoint/2010/main" val="586417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E5DD0AE9-DFBC-47F8-BFC4-5C807821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505" y="1475303"/>
            <a:ext cx="5754026" cy="34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CE16C51-A727-4CF1-8028-433A50E29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37" y="1331484"/>
            <a:ext cx="3302584" cy="32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FD5098-498D-4EFF-AD82-9618FB15A5B0}"/>
              </a:ext>
            </a:extLst>
          </p:cNvPr>
          <p:cNvSpPr txBox="1"/>
          <p:nvPr/>
        </p:nvSpPr>
        <p:spPr>
          <a:xfrm>
            <a:off x="103587" y="5053668"/>
            <a:ext cx="2156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뚜렷한</a:t>
            </a:r>
            <a:endParaRPr lang="en-US" altLang="ko-KR" sz="13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음의 관계</a:t>
            </a:r>
            <a:r>
              <a:rPr lang="en-US" altLang="ko-KR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3C5C6F-728E-4F84-9823-EA2896A024EB}"/>
              </a:ext>
            </a:extLst>
          </p:cNvPr>
          <p:cNvSpPr txBox="1"/>
          <p:nvPr/>
        </p:nvSpPr>
        <p:spPr>
          <a:xfrm>
            <a:off x="103587" y="5781467"/>
            <a:ext cx="2156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DD360-2A99-471C-B70F-D44D28EF2FE1}"/>
              </a:ext>
            </a:extLst>
          </p:cNvPr>
          <p:cNvSpPr txBox="1"/>
          <p:nvPr/>
        </p:nvSpPr>
        <p:spPr>
          <a:xfrm>
            <a:off x="3565400" y="4867441"/>
            <a:ext cx="2156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뚜렷한</a:t>
            </a:r>
            <a:endParaRPr lang="en-US" altLang="ko-KR" sz="13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양의 관계</a:t>
            </a:r>
            <a:r>
              <a:rPr lang="en-US" altLang="ko-KR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6BF3EF-17A1-4A85-B4A4-C569E5BB0AA5}"/>
              </a:ext>
            </a:extLst>
          </p:cNvPr>
          <p:cNvSpPr txBox="1"/>
          <p:nvPr/>
        </p:nvSpPr>
        <p:spPr>
          <a:xfrm>
            <a:off x="3462751" y="5279321"/>
            <a:ext cx="23613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무료급식소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숙박시설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CCTV_Buffer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_Buffer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6476D-7B24-460D-A02F-B74214C55086}"/>
              </a:ext>
            </a:extLst>
          </p:cNvPr>
          <p:cNvSpPr txBox="1"/>
          <p:nvPr/>
        </p:nvSpPr>
        <p:spPr>
          <a:xfrm>
            <a:off x="1775177" y="5053668"/>
            <a:ext cx="2156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지역에 따라</a:t>
            </a:r>
            <a:endParaRPr lang="en-US" altLang="ko-KR" sz="13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차이 有</a:t>
            </a:r>
            <a:endParaRPr lang="en-US" altLang="ko-KR" sz="13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D25CC-C683-4C20-B4C8-C076EA583C08}"/>
              </a:ext>
            </a:extLst>
          </p:cNvPr>
          <p:cNvSpPr txBox="1"/>
          <p:nvPr/>
        </p:nvSpPr>
        <p:spPr>
          <a:xfrm>
            <a:off x="1672529" y="5781467"/>
            <a:ext cx="236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72F1A9-06E8-4FED-8712-CE640E405934}"/>
              </a:ext>
            </a:extLst>
          </p:cNvPr>
          <p:cNvSpPr txBox="1"/>
          <p:nvPr/>
        </p:nvSpPr>
        <p:spPr>
          <a:xfrm>
            <a:off x="718306" y="4493699"/>
            <a:ext cx="462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변수들 사이에 뚜렷한 상관관계가 보이지 않는다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변수들은 모두 독립적이라는 회귀의 가정을 충족한다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38C6C65-AA95-4D1C-AF7D-D7DE833DBEF5}"/>
              </a:ext>
            </a:extLst>
          </p:cNvPr>
          <p:cNvSpPr/>
          <p:nvPr/>
        </p:nvSpPr>
        <p:spPr>
          <a:xfrm>
            <a:off x="5529505" y="5905423"/>
            <a:ext cx="234452" cy="197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3C58B6-567A-4189-B0C3-BE6AB8E0E3B4}"/>
              </a:ext>
            </a:extLst>
          </p:cNvPr>
          <p:cNvSpPr txBox="1"/>
          <p:nvPr/>
        </p:nvSpPr>
        <p:spPr>
          <a:xfrm>
            <a:off x="5998032" y="5103674"/>
            <a:ext cx="58775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숙박시설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상업지역과 양의 관계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가지기에 해당 요인들이 다수 위치한 지역에 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신고건수가 많을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안전시설 중 하나인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치안센터와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CCTV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Buffer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면적과도 뚜렷한 양의 관계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무료급식소와 같은 시설들은 치안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신고와 뚜렷한 양의 관계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다수 위치한 지역의 경우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교통신고와 마찬가지로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신고건수가 적을 것이다</a:t>
            </a:r>
            <a:r>
              <a:rPr lang="en-US" altLang="ko-KR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DB9349-57C1-4265-A9A3-EFC34B8FF76C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D665A672-B475-4145-B085-37FD3CE27945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69BE038E-05BD-47A8-BD4C-72D96AD512C5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6B702CD1-DE8E-464F-8CC2-49D01786D448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0AAEB58B-6B5C-42B4-B367-09E45D5B5043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BDD0063-46FD-4087-A5FB-93AAE58ECBF4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1DA7586-0AC5-4565-BB5B-05D41CE613E9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CBB284F-47C3-48C4-A8C7-5D8F5534B0A6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B206D03D-2906-47BA-BB2F-6D1F63D8A9ED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36AE0D47-1C53-4215-8372-0B80486795FE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712A164-DD23-46A7-A915-1B101A486B54}"/>
              </a:ext>
            </a:extLst>
          </p:cNvPr>
          <p:cNvSpPr txBox="1"/>
          <p:nvPr/>
        </p:nvSpPr>
        <p:spPr>
          <a:xfrm>
            <a:off x="262111" y="1021131"/>
            <a:ext cx="68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치안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무질서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범죄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GWR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VIF &amp; Stepwise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선택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30099B-FE46-435E-A813-4B6286ED2380}"/>
              </a:ext>
            </a:extLst>
          </p:cNvPr>
          <p:cNvSpPr/>
          <p:nvPr/>
        </p:nvSpPr>
        <p:spPr>
          <a:xfrm>
            <a:off x="5581009" y="4520319"/>
            <a:ext cx="5702535" cy="297301"/>
          </a:xfrm>
          <a:prstGeom prst="rect">
            <a:avLst/>
          </a:prstGeom>
          <a:noFill/>
          <a:ln w="19050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6120AC-0074-4495-AD33-B0989526F151}"/>
              </a:ext>
            </a:extLst>
          </p:cNvPr>
          <p:cNvSpPr/>
          <p:nvPr/>
        </p:nvSpPr>
        <p:spPr>
          <a:xfrm>
            <a:off x="5646731" y="1705114"/>
            <a:ext cx="5702535" cy="249472"/>
          </a:xfrm>
          <a:prstGeom prst="rect">
            <a:avLst/>
          </a:prstGeom>
          <a:noFill/>
          <a:ln w="19050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644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B542AC-DFB1-46A0-9D86-7C5C31E3D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074978"/>
              </p:ext>
            </p:extLst>
          </p:nvPr>
        </p:nvGraphicFramePr>
        <p:xfrm>
          <a:off x="46303" y="1287587"/>
          <a:ext cx="12076250" cy="5307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48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525699">
                  <a:extLst>
                    <a:ext uri="{9D8B030D-6E8A-4147-A177-3AD203B41FA5}">
                      <a16:colId xmlns:a16="http://schemas.microsoft.com/office/drawing/2014/main" val="1615319784"/>
                    </a:ext>
                  </a:extLst>
                </a:gridCol>
                <a:gridCol w="541147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480593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543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순번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분석기법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62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수집 및 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선행 연구에 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따른 필요 데이터 수집 및 </a:t>
                      </a:r>
                      <a:endParaRPr lang="en-US" altLang="ko-KR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spc="-15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 데이터 </a:t>
                      </a:r>
                      <a:r>
                        <a:rPr lang="ko-KR" altLang="en-US" sz="1800" b="1" spc="-15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 </a:t>
                      </a:r>
                      <a:r>
                        <a:rPr lang="en-US" altLang="ko-KR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GeoPandas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38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특성비교 및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시도 간 치안특성 </a:t>
                      </a:r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수치화 및 비교분석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Seaborn, </a:t>
                      </a:r>
                      <a:r>
                        <a:rPr lang="en-US" altLang="ko-KR" sz="1800" spc="-15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Mapboxgl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Matplotlib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199539"/>
                  </a:ext>
                </a:extLst>
              </a:tr>
              <a:tr h="662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선택 및 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(gid)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별로 설명변수 중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유의미한 설명력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가지는 </a:t>
                      </a:r>
                      <a:endParaRPr lang="en-US" altLang="ko-KR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</a:t>
                      </a:r>
                      <a:r>
                        <a:rPr lang="en-US" altLang="ko-KR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OLS ,Stepwise, VIF, Min-</a:t>
                      </a:r>
                      <a:r>
                        <a:rPr lang="en-US" altLang="ko-KR" sz="1800" spc="-15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MaxScaler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62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공간회귀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지리가중회귀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(GWR)</a:t>
                      </a:r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통한 </a:t>
                      </a:r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공간회귀 모델 생성 및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Moran’s I , Local Moran’s I, GWR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55552"/>
                  </a:ext>
                </a:extLst>
              </a:tr>
              <a:tr h="662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회귀계수 기반 군집화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(gid)</a:t>
                      </a:r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공간 회귀계수 기반</a:t>
                      </a:r>
                      <a:r>
                        <a:rPr lang="ko-KR" altLang="en-US" sz="1800" b="0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군집 생성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GMM(Gaussian Mixture Model)</a:t>
                      </a:r>
                      <a:endParaRPr lang="ko-KR" altLang="en-US" sz="1800" b="0" spc="-1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662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군집 해석 및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spc="-1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군집별</a:t>
                      </a:r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핵심 </a:t>
                      </a:r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선택 및 특성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ANN(</a:t>
                      </a:r>
                      <a:r>
                        <a:rPr lang="ko-KR" altLang="en-US" sz="1800" spc="-15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최근린분석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핫스팟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800" spc="-15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콜드스팟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분석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KDE(</a:t>
                      </a:r>
                      <a:r>
                        <a:rPr lang="ko-KR" altLang="en-US" sz="1800" spc="-15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커널밀도추정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Choropleth, Matplotlib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827228"/>
                  </a:ext>
                </a:extLst>
              </a:tr>
              <a:tr h="662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정책제언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군집별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분석결과를 바탕 </a:t>
                      </a:r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활용방안 도출 및</a:t>
                      </a:r>
                      <a:endParaRPr lang="en-US" altLang="ko-KR" sz="1800" b="1" spc="-15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spc="-1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정책 제언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5" name="Rectangle 37">
            <a:extLst>
              <a:ext uri="{FF2B5EF4-FFF2-40B4-BE49-F238E27FC236}">
                <a16:creationId xmlns:a16="http://schemas.microsoft.com/office/drawing/2014/main" id="{ADB7D5EC-E409-4118-AD98-C486594D3C2D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서론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F91C8FA1-9CC3-4BD0-A4A5-F070BC0E475D}"/>
              </a:ext>
            </a:extLst>
          </p:cNvPr>
          <p:cNvSpPr/>
          <p:nvPr/>
        </p:nvSpPr>
        <p:spPr>
          <a:xfrm>
            <a:off x="1832927" y="318788"/>
            <a:ext cx="135385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연구배경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C5385596-977A-4B0A-A91C-553EB2391BE3}"/>
              </a:ext>
            </a:extLst>
          </p:cNvPr>
          <p:cNvSpPr/>
          <p:nvPr/>
        </p:nvSpPr>
        <p:spPr>
          <a:xfrm>
            <a:off x="3511760" y="318788"/>
            <a:ext cx="135385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연구주제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31F1B38C-B2EC-41A1-A083-2237A852750D}"/>
              </a:ext>
            </a:extLst>
          </p:cNvPr>
          <p:cNvSpPr/>
          <p:nvPr/>
        </p:nvSpPr>
        <p:spPr>
          <a:xfrm>
            <a:off x="5190594" y="318788"/>
            <a:ext cx="1353853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연구과정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DA508F-1CDB-400D-889B-1947FA8F2D07}"/>
              </a:ext>
            </a:extLst>
          </p:cNvPr>
          <p:cNvCxnSpPr>
            <a:cxnSpLocks/>
          </p:cNvCxnSpPr>
          <p:nvPr/>
        </p:nvCxnSpPr>
        <p:spPr>
          <a:xfrm>
            <a:off x="5028103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4B23D3-2644-49D9-9496-80C17B5043F3}"/>
              </a:ext>
            </a:extLst>
          </p:cNvPr>
          <p:cNvCxnSpPr>
            <a:cxnSpLocks/>
          </p:cNvCxnSpPr>
          <p:nvPr/>
        </p:nvCxnSpPr>
        <p:spPr>
          <a:xfrm>
            <a:off x="3349270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7">
            <a:extLst>
              <a:ext uri="{FF2B5EF4-FFF2-40B4-BE49-F238E27FC236}">
                <a16:creationId xmlns:a16="http://schemas.microsoft.com/office/drawing/2014/main" id="{7C3D8931-0E5B-4B53-98AE-BEB119C253EB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</p:spTree>
    <p:extLst>
      <p:ext uri="{BB962C8B-B14F-4D97-AF65-F5344CB8AC3E}">
        <p14:creationId xmlns:p14="http://schemas.microsoft.com/office/powerpoint/2010/main" val="2464488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1308A8-1FF2-48B5-BF55-3E476087F5A1}"/>
              </a:ext>
            </a:extLst>
          </p:cNvPr>
          <p:cNvSpPr txBox="1"/>
          <p:nvPr/>
        </p:nvSpPr>
        <p:spPr>
          <a:xfrm>
            <a:off x="259213" y="970389"/>
            <a:ext cx="438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지리가중회귀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(GWR)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회귀계수 기반 군집화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8A65EC-F9D6-4B21-BE74-E5321B883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2"/>
          <a:stretch/>
        </p:blipFill>
        <p:spPr bwMode="auto">
          <a:xfrm>
            <a:off x="259212" y="1556961"/>
            <a:ext cx="3979792" cy="167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DD254-D3E0-4408-A19B-B5E12AC54C50}"/>
              </a:ext>
            </a:extLst>
          </p:cNvPr>
          <p:cNvSpPr txBox="1"/>
          <p:nvPr/>
        </p:nvSpPr>
        <p:spPr>
          <a:xfrm>
            <a:off x="309340" y="3191029"/>
            <a:ext cx="86841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설명변수의 격자 별 회귀계수 값을 군집화 하기 위해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실루엣 계수를 산출한다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K-Means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기반의 군집화 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특성에 따라 효과적인 군집화가 어렵다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GMM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 군집화 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 시각화와 실루엣 계수를 기반으로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최적의 군집 개수를 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결정한다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4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군집화 한 결과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격자들이 고르게 분포해 효과적으로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E3325-0824-4304-880D-7E8284EE9C78}"/>
              </a:ext>
            </a:extLst>
          </p:cNvPr>
          <p:cNvSpPr txBox="1"/>
          <p:nvPr/>
        </p:nvSpPr>
        <p:spPr>
          <a:xfrm>
            <a:off x="7320242" y="2056910"/>
            <a:ext cx="19619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GMM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 결과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D1512-CB0F-4421-9053-1E0F85E9BD2D}"/>
              </a:ext>
            </a:extLst>
          </p:cNvPr>
          <p:cNvSpPr txBox="1"/>
          <p:nvPr/>
        </p:nvSpPr>
        <p:spPr>
          <a:xfrm>
            <a:off x="259212" y="1303850"/>
            <a:ext cx="395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교통관련 신고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3F13D-D05D-4287-B627-3260D6E307A7}"/>
              </a:ext>
            </a:extLst>
          </p:cNvPr>
          <p:cNvSpPr txBox="1"/>
          <p:nvPr/>
        </p:nvSpPr>
        <p:spPr>
          <a:xfrm>
            <a:off x="309339" y="3964222"/>
            <a:ext cx="395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신고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ED4E29-0B07-41DB-99FF-96BA8EC5E42A}"/>
              </a:ext>
            </a:extLst>
          </p:cNvPr>
          <p:cNvGrpSpPr/>
          <p:nvPr/>
        </p:nvGrpSpPr>
        <p:grpSpPr>
          <a:xfrm>
            <a:off x="8729823" y="946949"/>
            <a:ext cx="3462177" cy="2697277"/>
            <a:chOff x="8508025" y="359327"/>
            <a:chExt cx="3575945" cy="2785910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A64AAC6-5DCC-412B-B768-019D5D89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025" y="359327"/>
              <a:ext cx="3575945" cy="2785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4491E5-D800-48AC-8FA5-45F815CB561D}"/>
                </a:ext>
              </a:extLst>
            </p:cNvPr>
            <p:cNvSpPr txBox="1"/>
            <p:nvPr/>
          </p:nvSpPr>
          <p:spPr>
            <a:xfrm>
              <a:off x="10381804" y="2165440"/>
              <a:ext cx="1219647" cy="28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DF8665-E142-423A-AEF4-C1264F1695F8}"/>
                </a:ext>
              </a:extLst>
            </p:cNvPr>
            <p:cNvSpPr txBox="1"/>
            <p:nvPr/>
          </p:nvSpPr>
          <p:spPr>
            <a:xfrm>
              <a:off x="9424496" y="2179718"/>
              <a:ext cx="1219647" cy="28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828BC4-4E92-4DB1-9AE9-424C16A12269}"/>
                </a:ext>
              </a:extLst>
            </p:cNvPr>
            <p:cNvSpPr txBox="1"/>
            <p:nvPr/>
          </p:nvSpPr>
          <p:spPr>
            <a:xfrm>
              <a:off x="8661769" y="1768699"/>
              <a:ext cx="1219647" cy="28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388BE6-7D1C-4956-961C-C1D83ECD2428}"/>
                </a:ext>
              </a:extLst>
            </p:cNvPr>
            <p:cNvSpPr txBox="1"/>
            <p:nvPr/>
          </p:nvSpPr>
          <p:spPr>
            <a:xfrm>
              <a:off x="10663212" y="1645082"/>
              <a:ext cx="1219647" cy="28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4932CA-CA26-4D3E-B21E-AB7D67644EF4}"/>
              </a:ext>
            </a:extLst>
          </p:cNvPr>
          <p:cNvGrpSpPr/>
          <p:nvPr/>
        </p:nvGrpSpPr>
        <p:grpSpPr>
          <a:xfrm>
            <a:off x="8859285" y="3533562"/>
            <a:ext cx="3245006" cy="2652687"/>
            <a:chOff x="8514403" y="3839580"/>
            <a:chExt cx="3734802" cy="3053079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C044A4BF-4C16-4B88-AAA8-C6A48896E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403" y="3839580"/>
              <a:ext cx="3734802" cy="305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AE935C-C57D-4B15-8710-ED2FFBD3EC43}"/>
                </a:ext>
              </a:extLst>
            </p:cNvPr>
            <p:cNvSpPr txBox="1"/>
            <p:nvPr/>
          </p:nvSpPr>
          <p:spPr>
            <a:xfrm>
              <a:off x="9933108" y="5803240"/>
              <a:ext cx="1324036" cy="2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7FA20E-37B5-4812-ADD6-D638063AB746}"/>
                </a:ext>
              </a:extLst>
            </p:cNvPr>
            <p:cNvSpPr txBox="1"/>
            <p:nvPr/>
          </p:nvSpPr>
          <p:spPr>
            <a:xfrm>
              <a:off x="8661769" y="5608622"/>
              <a:ext cx="1324036" cy="2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05506F-18EB-4FD2-AAE5-E613B1D4FEE7}"/>
                </a:ext>
              </a:extLst>
            </p:cNvPr>
            <p:cNvSpPr txBox="1"/>
            <p:nvPr/>
          </p:nvSpPr>
          <p:spPr>
            <a:xfrm>
              <a:off x="9960549" y="4750953"/>
              <a:ext cx="1324036" cy="2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9422F8AC-3EE7-4AAA-B210-C83F32580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3"/>
          <a:stretch/>
        </p:blipFill>
        <p:spPr bwMode="auto">
          <a:xfrm>
            <a:off x="1" y="4239228"/>
            <a:ext cx="4369244" cy="18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879426-CDAF-49B0-86C9-8F1A7D0782B6}"/>
              </a:ext>
            </a:extLst>
          </p:cNvPr>
          <p:cNvSpPr txBox="1"/>
          <p:nvPr/>
        </p:nvSpPr>
        <p:spPr>
          <a:xfrm>
            <a:off x="309340" y="6059012"/>
            <a:ext cx="11415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GMM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 군집화 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 시각화와 실루엣 계수를 기반으로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최적의 군집 개수를 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결정한다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군집화 한 결과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격자들이 고르게 분포해 효과적으로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62B15673-B247-4169-81AD-8D9BA2233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69" y="1694216"/>
            <a:ext cx="1760905" cy="142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DCEBBB-B8BC-4BC7-A520-C6E7101CA7DA}"/>
              </a:ext>
            </a:extLst>
          </p:cNvPr>
          <p:cNvSpPr txBox="1"/>
          <p:nvPr/>
        </p:nvSpPr>
        <p:spPr>
          <a:xfrm>
            <a:off x="7595811" y="2229752"/>
            <a:ext cx="490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594EDFE-3CCF-4179-BA15-74EB8A7DB599}"/>
              </a:ext>
            </a:extLst>
          </p:cNvPr>
          <p:cNvSpPr/>
          <p:nvPr/>
        </p:nvSpPr>
        <p:spPr>
          <a:xfrm>
            <a:off x="8158924" y="2393791"/>
            <a:ext cx="414096" cy="194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EFBE0-CC16-4C88-B17E-9C4D3D3C9C57}"/>
              </a:ext>
            </a:extLst>
          </p:cNvPr>
          <p:cNvSpPr txBox="1"/>
          <p:nvPr/>
        </p:nvSpPr>
        <p:spPr>
          <a:xfrm>
            <a:off x="7306071" y="4928196"/>
            <a:ext cx="19619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GMM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 결과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A4F61BB-D422-401D-9493-C1796AC159D2}"/>
              </a:ext>
            </a:extLst>
          </p:cNvPr>
          <p:cNvSpPr/>
          <p:nvPr/>
        </p:nvSpPr>
        <p:spPr>
          <a:xfrm>
            <a:off x="8144753" y="5265077"/>
            <a:ext cx="414096" cy="180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20E603-DAD0-48EF-9FDE-F540B29C858B}"/>
              </a:ext>
            </a:extLst>
          </p:cNvPr>
          <p:cNvSpPr txBox="1"/>
          <p:nvPr/>
        </p:nvSpPr>
        <p:spPr>
          <a:xfrm>
            <a:off x="7612414" y="5313500"/>
            <a:ext cx="490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80D2924F-4930-4C96-8182-DEFFC218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19" y="4466914"/>
            <a:ext cx="1860817" cy="15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9836A0-79CD-4A8E-B93C-32D5A04D75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2325" y="1880641"/>
            <a:ext cx="1116015" cy="1103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10F17B-6551-4B20-9124-7D483FFEA5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1627" y="4786681"/>
            <a:ext cx="1227749" cy="102994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E0B4208-6A31-41A1-9CAF-4CCC53AF8CE3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9C2B1A93-493C-4163-8E09-89FB2FCE16CF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1763FE6F-DFA3-4DCC-8BAA-5C4A7EC477AD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A9F23589-AFF4-413D-B9EA-406D363ED9BF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A63BC06C-49E1-4A54-9D04-3FA47C36F9B1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945A0B1-DC83-4311-859E-16205087E31C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0CCD32-2BF4-4813-90FA-227BF45D96F8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8F2B781-C538-449E-A8D3-3E2027FC565C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37">
              <a:extLst>
                <a:ext uri="{FF2B5EF4-FFF2-40B4-BE49-F238E27FC236}">
                  <a16:creationId xmlns:a16="http://schemas.microsoft.com/office/drawing/2014/main" id="{4B5F9380-07EE-46FE-B5B5-42C6BBC0363F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9" name="Rectangle 37">
              <a:extLst>
                <a:ext uri="{FF2B5EF4-FFF2-40B4-BE49-F238E27FC236}">
                  <a16:creationId xmlns:a16="http://schemas.microsoft.com/office/drawing/2014/main" id="{3D620872-FD71-4202-BA1D-240B38B647E7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0FE0B4C-62D8-4250-808C-8D2BAC88EDF2}"/>
              </a:ext>
            </a:extLst>
          </p:cNvPr>
          <p:cNvSpPr/>
          <p:nvPr/>
        </p:nvSpPr>
        <p:spPr>
          <a:xfrm>
            <a:off x="192652" y="6320622"/>
            <a:ext cx="11690007" cy="463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대다수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설명변수들이 공간적으로 군집성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보이기에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군집의 형태를 보이는 변수들이 많기에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국지적 패턴을 분석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하기 위해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군집화를 진행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4786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0FBD33-7723-4B0D-8357-5A0283DD6E2B}"/>
              </a:ext>
            </a:extLst>
          </p:cNvPr>
          <p:cNvSpPr txBox="1"/>
          <p:nvPr/>
        </p:nvSpPr>
        <p:spPr>
          <a:xfrm>
            <a:off x="6062429" y="1373085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 요인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36A7A-1DE1-4F2B-AFA7-E1200FC6782E}"/>
              </a:ext>
            </a:extLst>
          </p:cNvPr>
          <p:cNvSpPr txBox="1"/>
          <p:nvPr/>
        </p:nvSpPr>
        <p:spPr>
          <a:xfrm>
            <a:off x="7315447" y="1383217"/>
            <a:ext cx="337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EBD3AA7-F121-42FA-9F99-40C0FA61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08" y="3535868"/>
            <a:ext cx="222761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5D1EF6-A611-400E-AB2E-2293A69450D8}"/>
              </a:ext>
            </a:extLst>
          </p:cNvPr>
          <p:cNvSpPr txBox="1"/>
          <p:nvPr/>
        </p:nvSpPr>
        <p:spPr>
          <a:xfrm>
            <a:off x="304800" y="5676257"/>
            <a:ext cx="5654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오거리의 경우 군집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가장 적게 분포하며 군집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2,3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높은 밀집 분포를 보인다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경계에도 높은 분포를 보인다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pic>
        <p:nvPicPr>
          <p:cNvPr id="19" name="Picture 14">
            <a:extLst>
              <a:ext uri="{FF2B5EF4-FFF2-40B4-BE49-F238E27FC236}">
                <a16:creationId xmlns:a16="http://schemas.microsoft.com/office/drawing/2014/main" id="{DB7BEC3C-FF0A-4DA5-8C4A-3CF0D3B2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29" y="3471793"/>
            <a:ext cx="222761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A2BE88-8EBF-4968-B3EF-1754A758B923}"/>
              </a:ext>
            </a:extLst>
          </p:cNvPr>
          <p:cNvSpPr txBox="1"/>
          <p:nvPr/>
        </p:nvSpPr>
        <p:spPr>
          <a:xfrm>
            <a:off x="5959731" y="5636164"/>
            <a:ext cx="66028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횡단보도는 교통 군집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1, 2, 3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중심부분에서 주로 위치한다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외곽지역에 주로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콜드스팟이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위치하며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중심지역에 주로 도로망을 중심으로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1" name="Picture 26">
            <a:extLst>
              <a:ext uri="{FF2B5EF4-FFF2-40B4-BE49-F238E27FC236}">
                <a16:creationId xmlns:a16="http://schemas.microsoft.com/office/drawing/2014/main" id="{BD7BAAD7-04F2-4F3E-B1EF-0E3D4E99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21" y="3526760"/>
            <a:ext cx="222761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3C05601-BB70-4FA1-941B-568DD9412CB4}"/>
              </a:ext>
            </a:extLst>
          </p:cNvPr>
          <p:cNvSpPr txBox="1"/>
          <p:nvPr/>
        </p:nvSpPr>
        <p:spPr>
          <a:xfrm>
            <a:off x="616757" y="6127584"/>
            <a:ext cx="111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 요인에 해당하는 다음 변수들의 분포를 살펴본 결과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고르게 퍼진 뒤 부분적으로 밀집된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보이고 있다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도로망을 중심으로 시설물이 밀집된 지역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밀집된 해당 지역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 요인들과 뚜렷한 양의 관계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가지기에 밀집된 지역일수록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건수가 늘어날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89A9DFBA-3F71-440D-891C-EC8ECF925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33" y="3552823"/>
            <a:ext cx="2119892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BD97E4F-66AC-4759-9EE3-B44E7EFB6F9F}"/>
              </a:ext>
            </a:extLst>
          </p:cNvPr>
          <p:cNvGrpSpPr/>
          <p:nvPr/>
        </p:nvGrpSpPr>
        <p:grpSpPr>
          <a:xfrm>
            <a:off x="10010389" y="3549384"/>
            <a:ext cx="2255111" cy="2124000"/>
            <a:chOff x="10010389" y="1197066"/>
            <a:chExt cx="2255111" cy="2124000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E7644F3D-CEB9-46E6-98BB-424D214E5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389" y="1197066"/>
              <a:ext cx="2255111" cy="21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9E9434E-7E6B-4565-BFDA-8C35FD88099A}"/>
                </a:ext>
              </a:extLst>
            </p:cNvPr>
            <p:cNvSpPr/>
            <p:nvPr/>
          </p:nvSpPr>
          <p:spPr>
            <a:xfrm rot="2484658">
              <a:off x="10526942" y="2012336"/>
              <a:ext cx="1134957" cy="6474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F7FF947-FFC0-41E3-9853-2C4F78383277}"/>
                </a:ext>
              </a:extLst>
            </p:cNvPr>
            <p:cNvSpPr/>
            <p:nvPr/>
          </p:nvSpPr>
          <p:spPr>
            <a:xfrm rot="2484658">
              <a:off x="10709961" y="1657203"/>
              <a:ext cx="1488038" cy="61189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7CD675B9-F635-4735-862B-B6440B27D0A8}"/>
              </a:ext>
            </a:extLst>
          </p:cNvPr>
          <p:cNvSpPr/>
          <p:nvPr/>
        </p:nvSpPr>
        <p:spPr>
          <a:xfrm rot="2484658">
            <a:off x="8803664" y="3755605"/>
            <a:ext cx="972235" cy="61189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2FC3E88-1062-443C-AAE8-280EAE697378}"/>
              </a:ext>
            </a:extLst>
          </p:cNvPr>
          <p:cNvSpPr/>
          <p:nvPr/>
        </p:nvSpPr>
        <p:spPr>
          <a:xfrm rot="2484658">
            <a:off x="8146748" y="4465499"/>
            <a:ext cx="582494" cy="61189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44085CA-AC08-402B-BFF8-FF58CB5F113A}"/>
              </a:ext>
            </a:extLst>
          </p:cNvPr>
          <p:cNvSpPr/>
          <p:nvPr/>
        </p:nvSpPr>
        <p:spPr>
          <a:xfrm rot="2484658">
            <a:off x="10161644" y="4349382"/>
            <a:ext cx="582494" cy="61189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8EE56E1-2E43-4E88-B878-62CF34C23AC7}"/>
              </a:ext>
            </a:extLst>
          </p:cNvPr>
          <p:cNvSpPr/>
          <p:nvPr/>
        </p:nvSpPr>
        <p:spPr>
          <a:xfrm rot="2484658">
            <a:off x="8839068" y="5009620"/>
            <a:ext cx="582494" cy="61189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8F97FF-CB09-4A72-9F47-B174599AEBBA}"/>
              </a:ext>
            </a:extLst>
          </p:cNvPr>
          <p:cNvGrpSpPr/>
          <p:nvPr/>
        </p:nvGrpSpPr>
        <p:grpSpPr>
          <a:xfrm>
            <a:off x="3904164" y="3535868"/>
            <a:ext cx="2201975" cy="2124000"/>
            <a:chOff x="3940083" y="1157487"/>
            <a:chExt cx="2201975" cy="2124000"/>
          </a:xfrm>
        </p:grpSpPr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B2702282-E0B7-40D2-B45D-48DA0D8D9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286" y="1157487"/>
              <a:ext cx="2200772" cy="21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0E372B3-3ECD-4824-9872-6CA26FB97BD6}"/>
                </a:ext>
              </a:extLst>
            </p:cNvPr>
            <p:cNvSpPr/>
            <p:nvPr/>
          </p:nvSpPr>
          <p:spPr>
            <a:xfrm rot="2484658">
              <a:off x="4724571" y="1438905"/>
              <a:ext cx="972235" cy="61189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48267F4-781E-4B00-AAE4-29667789752F}"/>
                </a:ext>
              </a:extLst>
            </p:cNvPr>
            <p:cNvSpPr/>
            <p:nvPr/>
          </p:nvSpPr>
          <p:spPr>
            <a:xfrm rot="2484658">
              <a:off x="3940083" y="1940902"/>
              <a:ext cx="582494" cy="61189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3BAD0CC2-8D06-46F5-B4FB-0EAB4DA186B2}"/>
              </a:ext>
            </a:extLst>
          </p:cNvPr>
          <p:cNvSpPr/>
          <p:nvPr/>
        </p:nvSpPr>
        <p:spPr>
          <a:xfrm rot="2484658">
            <a:off x="10813566" y="5043437"/>
            <a:ext cx="582494" cy="61189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48317C-2A55-4A1E-ACFA-FC1A3E91DDD9}"/>
              </a:ext>
            </a:extLst>
          </p:cNvPr>
          <p:cNvSpPr txBox="1"/>
          <p:nvPr/>
        </p:nvSpPr>
        <p:spPr>
          <a:xfrm>
            <a:off x="6116873" y="1904283"/>
            <a:ext cx="5813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 교통의 경우 지리가중회귀계수는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군집으로 군집화 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동북부 지역의 군집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0,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서쪽 지역의 군집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남쪽에서 북쪽으로 위치한 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남동쪽에서 수원시 중심을 지나가는 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수원시를 지나는 도로망은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외곽지역을 제외하고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전지역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넓게 퍼져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78" name="Picture 6">
            <a:extLst>
              <a:ext uri="{FF2B5EF4-FFF2-40B4-BE49-F238E27FC236}">
                <a16:creationId xmlns:a16="http://schemas.microsoft.com/office/drawing/2014/main" id="{A28AA6AD-6DD9-4607-87A1-911850723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121" y="1190562"/>
            <a:ext cx="2297661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58F61E8-430B-4B71-A0F3-82DC87500612}"/>
              </a:ext>
            </a:extLst>
          </p:cNvPr>
          <p:cNvSpPr txBox="1"/>
          <p:nvPr/>
        </p:nvSpPr>
        <p:spPr>
          <a:xfrm>
            <a:off x="3866894" y="3193477"/>
            <a:ext cx="199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도로망 링크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F6568F3-A265-427E-AEAA-40B1C9426816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48" name="Rectangle 37">
              <a:extLst>
                <a:ext uri="{FF2B5EF4-FFF2-40B4-BE49-F238E27FC236}">
                  <a16:creationId xmlns:a16="http://schemas.microsoft.com/office/drawing/2014/main" id="{2578364C-3B4E-48A8-B4E8-1DF6585D6978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9" name="Rectangle 37">
              <a:extLst>
                <a:ext uri="{FF2B5EF4-FFF2-40B4-BE49-F238E27FC236}">
                  <a16:creationId xmlns:a16="http://schemas.microsoft.com/office/drawing/2014/main" id="{270FBC43-0C95-40F4-9526-C39963821D83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C60F743F-9802-4A0A-9D94-3BAD48EE15F6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4" name="Rectangle 37">
              <a:extLst>
                <a:ext uri="{FF2B5EF4-FFF2-40B4-BE49-F238E27FC236}">
                  <a16:creationId xmlns:a16="http://schemas.microsoft.com/office/drawing/2014/main" id="{A2FF0F6A-6D23-4327-AD81-84A7EC7F3CED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E1C4DC5-D955-406F-A776-367D35F5852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69CDCBF-D313-4EC4-9576-DD4D0446A977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38358C8-A8D4-4E19-A887-E810FB6BB6C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37">
              <a:extLst>
                <a:ext uri="{FF2B5EF4-FFF2-40B4-BE49-F238E27FC236}">
                  <a16:creationId xmlns:a16="http://schemas.microsoft.com/office/drawing/2014/main" id="{487A9FD8-73CF-4FFC-A751-798D17B9B07E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1" name="Rectangle 37">
              <a:extLst>
                <a:ext uri="{FF2B5EF4-FFF2-40B4-BE49-F238E27FC236}">
                  <a16:creationId xmlns:a16="http://schemas.microsoft.com/office/drawing/2014/main" id="{D8B430A7-283B-4EB3-826D-1B9267049AB6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4713A53-28E8-4DDA-A2AF-63FDAEDC3AE1}"/>
              </a:ext>
            </a:extLst>
          </p:cNvPr>
          <p:cNvGrpSpPr/>
          <p:nvPr/>
        </p:nvGrpSpPr>
        <p:grpSpPr>
          <a:xfrm>
            <a:off x="250232" y="1163062"/>
            <a:ext cx="3152725" cy="2456192"/>
            <a:chOff x="8508025" y="359327"/>
            <a:chExt cx="3575945" cy="2785910"/>
          </a:xfrm>
        </p:grpSpPr>
        <p:pic>
          <p:nvPicPr>
            <p:cNvPr id="62" name="Picture 6">
              <a:extLst>
                <a:ext uri="{FF2B5EF4-FFF2-40B4-BE49-F238E27FC236}">
                  <a16:creationId xmlns:a16="http://schemas.microsoft.com/office/drawing/2014/main" id="{50850E97-4D97-4D79-81E2-02103037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025" y="359327"/>
              <a:ext cx="3575945" cy="2785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6C48A5-583F-4FC4-8854-5320BC3015A0}"/>
                </a:ext>
              </a:extLst>
            </p:cNvPr>
            <p:cNvSpPr txBox="1"/>
            <p:nvPr/>
          </p:nvSpPr>
          <p:spPr>
            <a:xfrm>
              <a:off x="10381804" y="2165440"/>
              <a:ext cx="1219647" cy="31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65F6893-E126-4F81-919C-CB98D09A652D}"/>
                </a:ext>
              </a:extLst>
            </p:cNvPr>
            <p:cNvSpPr txBox="1"/>
            <p:nvPr/>
          </p:nvSpPr>
          <p:spPr>
            <a:xfrm>
              <a:off x="9424496" y="2179718"/>
              <a:ext cx="1219647" cy="31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C62CCE3-2686-4E8B-8BC2-34D44E418F25}"/>
                </a:ext>
              </a:extLst>
            </p:cNvPr>
            <p:cNvSpPr txBox="1"/>
            <p:nvPr/>
          </p:nvSpPr>
          <p:spPr>
            <a:xfrm>
              <a:off x="8661769" y="1768699"/>
              <a:ext cx="1219647" cy="31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94BE29-A535-4B81-BF41-FC96B2524A40}"/>
                </a:ext>
              </a:extLst>
            </p:cNvPr>
            <p:cNvSpPr txBox="1"/>
            <p:nvPr/>
          </p:nvSpPr>
          <p:spPr>
            <a:xfrm>
              <a:off x="10663211" y="1645082"/>
              <a:ext cx="1219647" cy="31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7C65F60-1E41-43D2-A3F6-9117B50FB427}"/>
              </a:ext>
            </a:extLst>
          </p:cNvPr>
          <p:cNvSpPr txBox="1"/>
          <p:nvPr/>
        </p:nvSpPr>
        <p:spPr>
          <a:xfrm>
            <a:off x="2047956" y="3262212"/>
            <a:ext cx="199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98F7B8-0E00-49F8-BE9D-3F56A24B0FED}"/>
              </a:ext>
            </a:extLst>
          </p:cNvPr>
          <p:cNvSpPr txBox="1"/>
          <p:nvPr/>
        </p:nvSpPr>
        <p:spPr>
          <a:xfrm>
            <a:off x="8211131" y="3200917"/>
            <a:ext cx="199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0EAE2C-D7EC-449C-B8E1-E66437F0DE2B}"/>
              </a:ext>
            </a:extLst>
          </p:cNvPr>
          <p:cNvSpPr txBox="1"/>
          <p:nvPr/>
        </p:nvSpPr>
        <p:spPr>
          <a:xfrm>
            <a:off x="208826" y="998352"/>
            <a:ext cx="31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교통신고 군집 해석</a:t>
            </a:r>
          </a:p>
        </p:txBody>
      </p:sp>
    </p:spTree>
    <p:extLst>
      <p:ext uri="{BB962C8B-B14F-4D97-AF65-F5344CB8AC3E}">
        <p14:creationId xmlns:p14="http://schemas.microsoft.com/office/powerpoint/2010/main" val="2579494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0FBD33-7723-4B0D-8357-5A0283DD6E2B}"/>
              </a:ext>
            </a:extLst>
          </p:cNvPr>
          <p:cNvSpPr txBox="1"/>
          <p:nvPr/>
        </p:nvSpPr>
        <p:spPr>
          <a:xfrm>
            <a:off x="4561661" y="993759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 요인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36A7A-1DE1-4F2B-AFA7-E1200FC6782E}"/>
              </a:ext>
            </a:extLst>
          </p:cNvPr>
          <p:cNvSpPr txBox="1"/>
          <p:nvPr/>
        </p:nvSpPr>
        <p:spPr>
          <a:xfrm>
            <a:off x="5814678" y="1009148"/>
            <a:ext cx="843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C05601-BB70-4FA1-941B-568DD9412CB4}"/>
              </a:ext>
            </a:extLst>
          </p:cNvPr>
          <p:cNvSpPr txBox="1"/>
          <p:nvPr/>
        </p:nvSpPr>
        <p:spPr>
          <a:xfrm>
            <a:off x="7530002" y="5301383"/>
            <a:ext cx="4525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 요인에 해당하는 다음 변수들의 분포를 살펴본 결과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고르게 퍼진 뒤 부분적으로 밀집된 분포를 보이고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도로망을 중심으로 시설물이 밀집된 지역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밀집된 해당 지역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 요인들과 뚜렷한 양의 관계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가지기에 밀집된 지역일수록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건수가 늘어날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554753-B851-4A03-8C6A-88137C715B33}"/>
              </a:ext>
            </a:extLst>
          </p:cNvPr>
          <p:cNvGrpSpPr/>
          <p:nvPr/>
        </p:nvGrpSpPr>
        <p:grpSpPr>
          <a:xfrm>
            <a:off x="909634" y="1458919"/>
            <a:ext cx="4170839" cy="2183109"/>
            <a:chOff x="8216956" y="3751140"/>
            <a:chExt cx="4170839" cy="2183109"/>
          </a:xfrm>
        </p:grpSpPr>
        <p:pic>
          <p:nvPicPr>
            <p:cNvPr id="2076" name="Picture 28">
              <a:extLst>
                <a:ext uri="{FF2B5EF4-FFF2-40B4-BE49-F238E27FC236}">
                  <a16:creationId xmlns:a16="http://schemas.microsoft.com/office/drawing/2014/main" id="{DC75C518-A06F-4D3B-84A9-3FB38B22F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389" y="3810249"/>
              <a:ext cx="2377406" cy="21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8879D01-9862-40E0-92B9-D27D9842DC20}"/>
                </a:ext>
              </a:extLst>
            </p:cNvPr>
            <p:cNvSpPr/>
            <p:nvPr/>
          </p:nvSpPr>
          <p:spPr>
            <a:xfrm rot="2484658">
              <a:off x="10855890" y="4055302"/>
              <a:ext cx="972235" cy="61189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74" name="Picture 26">
              <a:extLst>
                <a:ext uri="{FF2B5EF4-FFF2-40B4-BE49-F238E27FC236}">
                  <a16:creationId xmlns:a16="http://schemas.microsoft.com/office/drawing/2014/main" id="{5903A746-2CF9-44C3-A2F8-30E56C873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56" y="3751140"/>
              <a:ext cx="2119892" cy="21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B667FAE-2C6B-4104-9E98-7B392D96A699}"/>
                </a:ext>
              </a:extLst>
            </p:cNvPr>
            <p:cNvSpPr/>
            <p:nvPr/>
          </p:nvSpPr>
          <p:spPr>
            <a:xfrm rot="2484658">
              <a:off x="10229469" y="4499972"/>
              <a:ext cx="582494" cy="61189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412EADCF-81DE-43AB-A603-7AC0E7ED5D8A}"/>
              </a:ext>
            </a:extLst>
          </p:cNvPr>
          <p:cNvSpPr/>
          <p:nvPr/>
        </p:nvSpPr>
        <p:spPr>
          <a:xfrm rot="2716711">
            <a:off x="3280823" y="2435693"/>
            <a:ext cx="1416236" cy="6474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4A78D3-84A3-4A71-A353-7C769FCBC206}"/>
              </a:ext>
            </a:extLst>
          </p:cNvPr>
          <p:cNvSpPr txBox="1"/>
          <p:nvPr/>
        </p:nvSpPr>
        <p:spPr>
          <a:xfrm>
            <a:off x="952053" y="3588018"/>
            <a:ext cx="43352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신호등의 경우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서부 외곽지역에 주로 적게 분포하며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콜드스팟이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위치하고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1,2,3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걸쳐서 수원시 중심에 </a:t>
            </a:r>
            <a:r>
              <a:rPr lang="ko-KR" altLang="en-US" sz="11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위치한다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6D6320-B5C7-43B1-A42D-F6A9A716E708}"/>
              </a:ext>
            </a:extLst>
          </p:cNvPr>
          <p:cNvSpPr txBox="1"/>
          <p:nvPr/>
        </p:nvSpPr>
        <p:spPr>
          <a:xfrm>
            <a:off x="5844576" y="3615979"/>
            <a:ext cx="5727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업무시설의 경우 군집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높은 밀도 분포를 보이며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외곽지역에는 거의 존재하지 않는다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지역에 </a:t>
            </a:r>
            <a:r>
              <a:rPr lang="ko-KR" altLang="en-US" sz="11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거의 대부분 위치하고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이외의 지역은 </a:t>
            </a:r>
            <a:r>
              <a:rPr lang="ko-KR" altLang="en-US" sz="11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콜드스팟이다</a:t>
            </a:r>
            <a:r>
              <a:rPr lang="en-US" altLang="ko-KR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1C1823-CE73-4785-87B4-D5310703C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2" y="1371124"/>
            <a:ext cx="2119892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45A33C9-5516-486C-B86F-500E11671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3"/>
          <a:stretch/>
        </p:blipFill>
        <p:spPr bwMode="auto">
          <a:xfrm>
            <a:off x="7466283" y="1518026"/>
            <a:ext cx="2250480" cy="20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E3158DF0-314B-420A-8460-B1CD309EA98B}"/>
              </a:ext>
            </a:extLst>
          </p:cNvPr>
          <p:cNvSpPr/>
          <p:nvPr/>
        </p:nvSpPr>
        <p:spPr>
          <a:xfrm rot="1372877">
            <a:off x="8110432" y="2195665"/>
            <a:ext cx="1340081" cy="7782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8FBD719-BFF7-45BC-A01C-87D259B9A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30" y="1382896"/>
            <a:ext cx="2119892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30">
            <a:extLst>
              <a:ext uri="{FF2B5EF4-FFF2-40B4-BE49-F238E27FC236}">
                <a16:creationId xmlns:a16="http://schemas.microsoft.com/office/drawing/2014/main" id="{BD651C26-8718-4D17-BEDC-30B93A661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4" y="4082163"/>
            <a:ext cx="2119892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3997CBB-2216-4381-ADA9-F6820A2FDF9F}"/>
              </a:ext>
            </a:extLst>
          </p:cNvPr>
          <p:cNvSpPr txBox="1"/>
          <p:nvPr/>
        </p:nvSpPr>
        <p:spPr>
          <a:xfrm>
            <a:off x="365253" y="6419596"/>
            <a:ext cx="2378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지하철은 군집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2,3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주로 분포한다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F14BA3-B50C-4C7F-AE14-5C966AE7B006}"/>
              </a:ext>
            </a:extLst>
          </p:cNvPr>
          <p:cNvGrpSpPr/>
          <p:nvPr/>
        </p:nvGrpSpPr>
        <p:grpSpPr>
          <a:xfrm>
            <a:off x="3131021" y="4082621"/>
            <a:ext cx="4083341" cy="2214234"/>
            <a:chOff x="3333442" y="3954605"/>
            <a:chExt cx="4083341" cy="2214234"/>
          </a:xfrm>
        </p:grpSpPr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81449D6A-F193-4960-A5FC-2427217C9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442" y="3954605"/>
              <a:ext cx="2227610" cy="21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67CCFC2-C8A9-4C1A-A2AA-E80BB289B159}"/>
                </a:ext>
              </a:extLst>
            </p:cNvPr>
            <p:cNvSpPr/>
            <p:nvPr/>
          </p:nvSpPr>
          <p:spPr>
            <a:xfrm rot="2484658">
              <a:off x="4022572" y="4184686"/>
              <a:ext cx="972235" cy="61189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82BC17C-BAF1-42CD-9A0B-B5878A22F67C}"/>
                </a:ext>
              </a:extLst>
            </p:cNvPr>
            <p:cNvSpPr/>
            <p:nvPr/>
          </p:nvSpPr>
          <p:spPr>
            <a:xfrm rot="2484658">
              <a:off x="4063169" y="5468825"/>
              <a:ext cx="582494" cy="61189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867A8EF-234B-470F-94B2-E2C408E4B7B4}"/>
                </a:ext>
              </a:extLst>
            </p:cNvPr>
            <p:cNvSpPr/>
            <p:nvPr/>
          </p:nvSpPr>
          <p:spPr>
            <a:xfrm rot="2484658">
              <a:off x="3382274" y="4972726"/>
              <a:ext cx="582494" cy="61189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7472364-52C1-4769-A6B8-E165B2E2D9F5}"/>
                </a:ext>
              </a:extLst>
            </p:cNvPr>
            <p:cNvGrpSpPr/>
            <p:nvPr/>
          </p:nvGrpSpPr>
          <p:grpSpPr>
            <a:xfrm>
              <a:off x="5296891" y="4044839"/>
              <a:ext cx="2119892" cy="2124000"/>
              <a:chOff x="5296891" y="4044839"/>
              <a:chExt cx="2119892" cy="2124000"/>
            </a:xfrm>
          </p:grpSpPr>
          <p:pic>
            <p:nvPicPr>
              <p:cNvPr id="5132" name="Picture 12">
                <a:extLst>
                  <a:ext uri="{FF2B5EF4-FFF2-40B4-BE49-F238E27FC236}">
                    <a16:creationId xmlns:a16="http://schemas.microsoft.com/office/drawing/2014/main" id="{63A47CF6-0D7C-49D6-A3AD-101815B3D9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6891" y="4044839"/>
                <a:ext cx="2119892" cy="212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64F3B3FA-888E-4007-B52D-3F421B5653E7}"/>
                  </a:ext>
                </a:extLst>
              </p:cNvPr>
              <p:cNvSpPr/>
              <p:nvPr/>
            </p:nvSpPr>
            <p:spPr>
              <a:xfrm rot="2484658">
                <a:off x="6051572" y="5468825"/>
                <a:ext cx="582494" cy="611897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541CC75-79FB-4319-934C-A41A150331EF}"/>
                  </a:ext>
                </a:extLst>
              </p:cNvPr>
              <p:cNvSpPr/>
              <p:nvPr/>
            </p:nvSpPr>
            <p:spPr>
              <a:xfrm rot="2484658">
                <a:off x="6008938" y="4284892"/>
                <a:ext cx="972235" cy="611897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E81F130-AD03-4175-AEED-5D836C881EF6}"/>
              </a:ext>
            </a:extLst>
          </p:cNvPr>
          <p:cNvSpPr txBox="1"/>
          <p:nvPr/>
        </p:nvSpPr>
        <p:spPr>
          <a:xfrm>
            <a:off x="3211789" y="6269578"/>
            <a:ext cx="41640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차로수의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</a:t>
            </a:r>
            <a:r>
              <a:rPr lang="ko-KR" altLang="en-US" sz="11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외곽지역은 거의 </a:t>
            </a:r>
            <a:r>
              <a:rPr lang="ko-KR" altLang="en-US" sz="11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차로가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없는 </a:t>
            </a:r>
            <a:r>
              <a:rPr lang="ko-KR" altLang="en-US" sz="11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해당지역을 제외한 수원시 전지역에 고르게 분포한다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1,2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경계 부분에 핫스팟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밀집한다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1E07B4-E790-4B77-8B00-DDE965B0D7A9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57" name="Rectangle 37">
              <a:extLst>
                <a:ext uri="{FF2B5EF4-FFF2-40B4-BE49-F238E27FC236}">
                  <a16:creationId xmlns:a16="http://schemas.microsoft.com/office/drawing/2014/main" id="{E9B1B6A8-6F05-45F6-9563-E6CC3CF76246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58" name="Rectangle 37">
              <a:extLst>
                <a:ext uri="{FF2B5EF4-FFF2-40B4-BE49-F238E27FC236}">
                  <a16:creationId xmlns:a16="http://schemas.microsoft.com/office/drawing/2014/main" id="{462AAEE0-FE16-4FE6-92B0-7D767BEB3406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0" name="Rectangle 37">
              <a:extLst>
                <a:ext uri="{FF2B5EF4-FFF2-40B4-BE49-F238E27FC236}">
                  <a16:creationId xmlns:a16="http://schemas.microsoft.com/office/drawing/2014/main" id="{322DC48C-CEE4-4EE7-932B-C9F032381F13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1" name="Rectangle 37">
              <a:extLst>
                <a:ext uri="{FF2B5EF4-FFF2-40B4-BE49-F238E27FC236}">
                  <a16:creationId xmlns:a16="http://schemas.microsoft.com/office/drawing/2014/main" id="{5F4E431B-82CF-4AE6-A78A-1C04DF2FD856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7EA6328-5D70-450A-9388-FC3FE23320D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8B00215-FB72-4BC3-ABD4-714E4E3F9072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5537734-2408-4CD9-A569-34B5A47955B9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953662A8-6249-4CA1-AD1F-CFEE6668FAA4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9" name="Rectangle 37">
              <a:extLst>
                <a:ext uri="{FF2B5EF4-FFF2-40B4-BE49-F238E27FC236}">
                  <a16:creationId xmlns:a16="http://schemas.microsoft.com/office/drawing/2014/main" id="{639BDD34-A90A-4D1F-9BBD-6781CB45FE1B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65D24CE-A1D2-49EE-AC6C-8DD53FB0C10C}"/>
              </a:ext>
            </a:extLst>
          </p:cNvPr>
          <p:cNvSpPr txBox="1"/>
          <p:nvPr/>
        </p:nvSpPr>
        <p:spPr>
          <a:xfrm>
            <a:off x="1956377" y="1360780"/>
            <a:ext cx="199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0AFA53-8220-4E55-9E29-A0E0E2FB686B}"/>
              </a:ext>
            </a:extLst>
          </p:cNvPr>
          <p:cNvSpPr txBox="1"/>
          <p:nvPr/>
        </p:nvSpPr>
        <p:spPr>
          <a:xfrm>
            <a:off x="7588061" y="1330002"/>
            <a:ext cx="199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54536C-920F-4CA2-9196-3C35561BDF06}"/>
              </a:ext>
            </a:extLst>
          </p:cNvPr>
          <p:cNvSpPr txBox="1"/>
          <p:nvPr/>
        </p:nvSpPr>
        <p:spPr>
          <a:xfrm>
            <a:off x="564886" y="4010089"/>
            <a:ext cx="199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437A74-0423-40B7-B6D5-401D7130F2C4}"/>
              </a:ext>
            </a:extLst>
          </p:cNvPr>
          <p:cNvSpPr txBox="1"/>
          <p:nvPr/>
        </p:nvSpPr>
        <p:spPr>
          <a:xfrm>
            <a:off x="4255769" y="3937352"/>
            <a:ext cx="199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0911EF6-25E0-434A-89CA-3ED8E7744951}"/>
              </a:ext>
            </a:extLst>
          </p:cNvPr>
          <p:cNvSpPr/>
          <p:nvPr/>
        </p:nvSpPr>
        <p:spPr>
          <a:xfrm>
            <a:off x="7530002" y="4214351"/>
            <a:ext cx="4388371" cy="98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분포의 의미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 집중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지리적으로 가깝게 위치한 사건들이 연관된다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공간적인 사건이 특정한 지역에 집단화되어 있는 것을 의미한다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AD59F8-B275-4A60-A053-C805DB40B785}"/>
              </a:ext>
            </a:extLst>
          </p:cNvPr>
          <p:cNvSpPr txBox="1"/>
          <p:nvPr/>
        </p:nvSpPr>
        <p:spPr>
          <a:xfrm>
            <a:off x="208826" y="1060698"/>
            <a:ext cx="31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교통신고 군집 해석</a:t>
            </a:r>
          </a:p>
        </p:txBody>
      </p:sp>
    </p:spTree>
    <p:extLst>
      <p:ext uri="{BB962C8B-B14F-4D97-AF65-F5344CB8AC3E}">
        <p14:creationId xmlns:p14="http://schemas.microsoft.com/office/powerpoint/2010/main" val="3670173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F30A7C-7D71-4663-AF51-9D26E3C6D9F0}"/>
              </a:ext>
            </a:extLst>
          </p:cNvPr>
          <p:cNvSpPr txBox="1"/>
          <p:nvPr/>
        </p:nvSpPr>
        <p:spPr>
          <a:xfrm>
            <a:off x="3250863" y="1002290"/>
            <a:ext cx="1236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지역적 요인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AC450A-B64D-4468-AA90-A0B6D492058F}"/>
              </a:ext>
            </a:extLst>
          </p:cNvPr>
          <p:cNvSpPr txBox="1"/>
          <p:nvPr/>
        </p:nvSpPr>
        <p:spPr>
          <a:xfrm>
            <a:off x="4347369" y="1033423"/>
            <a:ext cx="9318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주거용건축물면적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_Buffer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280F2-A8FD-409D-9CBE-FBA5FD18A9E8}"/>
              </a:ext>
            </a:extLst>
          </p:cNvPr>
          <p:cNvSpPr txBox="1"/>
          <p:nvPr/>
        </p:nvSpPr>
        <p:spPr>
          <a:xfrm>
            <a:off x="766376" y="5944935"/>
            <a:ext cx="36276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주거용건축물면적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EDF58C-6287-4E00-883F-082F4F190D0B}"/>
              </a:ext>
            </a:extLst>
          </p:cNvPr>
          <p:cNvGrpSpPr/>
          <p:nvPr/>
        </p:nvGrpSpPr>
        <p:grpSpPr>
          <a:xfrm>
            <a:off x="626603" y="3865632"/>
            <a:ext cx="3926296" cy="2124000"/>
            <a:chOff x="51617" y="3899775"/>
            <a:chExt cx="3926296" cy="2124000"/>
          </a:xfrm>
        </p:grpSpPr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2C38B29E-29C6-4A78-B4FA-130EB80FA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743" y="3971775"/>
              <a:ext cx="197617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1D9CF44B-D74C-4256-A084-052DBB53D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7" y="3899775"/>
              <a:ext cx="2119892" cy="21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B793E9A6-ADEA-4D3F-9C29-B58906A1818B}"/>
              </a:ext>
            </a:extLst>
          </p:cNvPr>
          <p:cNvSpPr/>
          <p:nvPr/>
        </p:nvSpPr>
        <p:spPr>
          <a:xfrm rot="2716711">
            <a:off x="1018301" y="4818253"/>
            <a:ext cx="1450777" cy="6474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86608AE-2B58-41D4-9D48-BFA6B8435F1F}"/>
              </a:ext>
            </a:extLst>
          </p:cNvPr>
          <p:cNvSpPr/>
          <p:nvPr/>
        </p:nvSpPr>
        <p:spPr>
          <a:xfrm rot="2716711">
            <a:off x="2967167" y="4818253"/>
            <a:ext cx="1450777" cy="6474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E729CE7-9628-4979-A57A-42F25B71FD92}"/>
              </a:ext>
            </a:extLst>
          </p:cNvPr>
          <p:cNvSpPr/>
          <p:nvPr/>
        </p:nvSpPr>
        <p:spPr>
          <a:xfrm rot="3806754">
            <a:off x="565401" y="5078461"/>
            <a:ext cx="1055535" cy="49617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44AE83C-FC90-4671-9D6B-05EF928437A1}"/>
              </a:ext>
            </a:extLst>
          </p:cNvPr>
          <p:cNvGrpSpPr/>
          <p:nvPr/>
        </p:nvGrpSpPr>
        <p:grpSpPr>
          <a:xfrm>
            <a:off x="521529" y="1403488"/>
            <a:ext cx="3988187" cy="2124000"/>
            <a:chOff x="7192956" y="3911350"/>
            <a:chExt cx="3988187" cy="2124000"/>
          </a:xfrm>
        </p:grpSpPr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ADD5935D-0503-4DF2-AA91-2AC06CB22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4973" y="3971775"/>
              <a:ext cx="197617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2EFD88E8-322B-4613-8ECB-F9DDD36E6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56" y="3911350"/>
              <a:ext cx="2119892" cy="21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A65991-9CFF-4372-A8C6-71873CDB0EB6}"/>
              </a:ext>
            </a:extLst>
          </p:cNvPr>
          <p:cNvSpPr txBox="1"/>
          <p:nvPr/>
        </p:nvSpPr>
        <p:spPr>
          <a:xfrm>
            <a:off x="719723" y="3552916"/>
            <a:ext cx="36276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C83D93E-D4EC-4EE0-91C2-39642F846968}"/>
              </a:ext>
            </a:extLst>
          </p:cNvPr>
          <p:cNvSpPr/>
          <p:nvPr/>
        </p:nvSpPr>
        <p:spPr>
          <a:xfrm rot="2716711">
            <a:off x="1109085" y="2332823"/>
            <a:ext cx="1153974" cy="6474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D5B0909-088C-47A3-98C7-5C85AD03AAE9}"/>
              </a:ext>
            </a:extLst>
          </p:cNvPr>
          <p:cNvSpPr/>
          <p:nvPr/>
        </p:nvSpPr>
        <p:spPr>
          <a:xfrm rot="2716711">
            <a:off x="3023087" y="2332823"/>
            <a:ext cx="1153974" cy="6474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58F5D92-1828-4D20-8E00-A6060D654DAF}"/>
              </a:ext>
            </a:extLst>
          </p:cNvPr>
          <p:cNvSpPr/>
          <p:nvPr/>
        </p:nvSpPr>
        <p:spPr>
          <a:xfrm rot="3806754">
            <a:off x="522280" y="2593032"/>
            <a:ext cx="1055535" cy="49617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2600D1-EE54-41F9-B7AD-DA9426BAB274}"/>
              </a:ext>
            </a:extLst>
          </p:cNvPr>
          <p:cNvSpPr txBox="1"/>
          <p:nvPr/>
        </p:nvSpPr>
        <p:spPr>
          <a:xfrm>
            <a:off x="-241767" y="6342052"/>
            <a:ext cx="1249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주거용건축물면적 </a:t>
            </a:r>
            <a:r>
              <a:rPr lang="en-US" altLang="ko-KR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</a:t>
            </a:r>
            <a:r>
              <a:rPr lang="en-US" altLang="ko-KR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 </a:t>
            </a:r>
            <a:r>
              <a:rPr lang="ko-KR" altLang="en-US" sz="1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동일하게 수원시 중심부분에서 </a:t>
            </a:r>
            <a:r>
              <a:rPr lang="ko-KR" altLang="en-US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군집</a:t>
            </a:r>
            <a:r>
              <a:rPr lang="en-US" altLang="ko-KR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1,2</a:t>
            </a:r>
            <a:r>
              <a:rPr lang="ko-KR" altLang="en-US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경계까지 높은 밀도의 주거면적과 </a:t>
            </a:r>
            <a:r>
              <a:rPr lang="ko-KR" altLang="en-US" sz="115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</a:t>
            </a:r>
            <a:r>
              <a:rPr lang="ko-KR" altLang="en-US" sz="1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5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시민들의 주 생활권</a:t>
            </a:r>
            <a:r>
              <a:rPr lang="ko-KR" altLang="en-US" sz="1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보인다</a:t>
            </a:r>
            <a:r>
              <a:rPr lang="en-US" altLang="ko-KR" sz="1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1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 </a:t>
            </a:r>
            <a:r>
              <a:rPr lang="ko-KR" altLang="en-US" sz="1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지역도 주거면적이 분포하는데 중심부에 비하면 다소 낮은 정도의 주거 분포를 보인다</a:t>
            </a:r>
            <a:r>
              <a:rPr lang="en-US" altLang="ko-KR" sz="1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5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ko-KR" altLang="en-US" sz="115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외곽지역은 </a:t>
            </a:r>
            <a:r>
              <a:rPr lang="ko-KR" altLang="en-US" sz="115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콜드스팟이며</a:t>
            </a:r>
            <a:r>
              <a:rPr lang="ko-KR" altLang="en-US" sz="115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주거 분포가 거의 확인되지 않는다</a:t>
            </a:r>
            <a:r>
              <a:rPr lang="en-US" altLang="ko-KR" sz="115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1AAB93-C7A3-4D20-9622-1A71BC973FA2}"/>
              </a:ext>
            </a:extLst>
          </p:cNvPr>
          <p:cNvSpPr txBox="1"/>
          <p:nvPr/>
        </p:nvSpPr>
        <p:spPr>
          <a:xfrm>
            <a:off x="4919902" y="3424117"/>
            <a:ext cx="692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군집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부근의 군집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지역에 주로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지역은 높은 밀도 뿐만 아니라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지역이다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남북부와 서부 외곽지역은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콜드스팟이며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상업시설이 거의 분포하지 않는다</a:t>
            </a:r>
            <a:r>
              <a:rPr lang="en-US" altLang="ko-KR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5B8B4B4-6066-4B4C-88CC-DE1DC1244205}"/>
              </a:ext>
            </a:extLst>
          </p:cNvPr>
          <p:cNvGrpSpPr/>
          <p:nvPr/>
        </p:nvGrpSpPr>
        <p:grpSpPr>
          <a:xfrm>
            <a:off x="5198392" y="1359136"/>
            <a:ext cx="6230199" cy="2125514"/>
            <a:chOff x="291813" y="997180"/>
            <a:chExt cx="6230199" cy="212551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9202897-0CE3-444A-865D-5A6C1E0DED15}"/>
                </a:ext>
              </a:extLst>
            </p:cNvPr>
            <p:cNvGrpSpPr/>
            <p:nvPr/>
          </p:nvGrpSpPr>
          <p:grpSpPr>
            <a:xfrm>
              <a:off x="291813" y="997180"/>
              <a:ext cx="6230199" cy="2125514"/>
              <a:chOff x="2093197" y="3274249"/>
              <a:chExt cx="6230199" cy="2125514"/>
            </a:xfrm>
          </p:grpSpPr>
          <p:pic>
            <p:nvPicPr>
              <p:cNvPr id="71" name="Picture 2">
                <a:extLst>
                  <a:ext uri="{FF2B5EF4-FFF2-40B4-BE49-F238E27FC236}">
                    <a16:creationId xmlns:a16="http://schemas.microsoft.com/office/drawing/2014/main" id="{3B63CC38-DA14-4B50-92E6-27D6B63A6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3612" y="3274249"/>
                <a:ext cx="2292854" cy="212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>
                <a:extLst>
                  <a:ext uri="{FF2B5EF4-FFF2-40B4-BE49-F238E27FC236}">
                    <a16:creationId xmlns:a16="http://schemas.microsoft.com/office/drawing/2014/main" id="{EA312C52-F382-4A02-A2E6-0458F69CE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3197" y="3275763"/>
                <a:ext cx="2119892" cy="212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6">
                <a:extLst>
                  <a:ext uri="{FF2B5EF4-FFF2-40B4-BE49-F238E27FC236}">
                    <a16:creationId xmlns:a16="http://schemas.microsoft.com/office/drawing/2014/main" id="{97CBE47D-D42D-424E-AA59-676D6A4ADC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3504" y="3274249"/>
                <a:ext cx="2119892" cy="212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4981A00-8A2E-44A0-A72C-1C3805EAED27}"/>
                </a:ext>
              </a:extLst>
            </p:cNvPr>
            <p:cNvSpPr/>
            <p:nvPr/>
          </p:nvSpPr>
          <p:spPr>
            <a:xfrm rot="2716711">
              <a:off x="2911773" y="1870672"/>
              <a:ext cx="1111366" cy="6474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0FCB357-DEDA-4C66-B1D7-E2C750E56726}"/>
                </a:ext>
              </a:extLst>
            </p:cNvPr>
            <p:cNvSpPr/>
            <p:nvPr/>
          </p:nvSpPr>
          <p:spPr>
            <a:xfrm rot="2716711">
              <a:off x="895841" y="1953049"/>
              <a:ext cx="1111366" cy="6474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75" name="Picture 2">
            <a:extLst>
              <a:ext uri="{FF2B5EF4-FFF2-40B4-BE49-F238E27FC236}">
                <a16:creationId xmlns:a16="http://schemas.microsoft.com/office/drawing/2014/main" id="{7B66B7AF-AE79-400F-B54E-291439790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"/>
          <a:stretch/>
        </p:blipFill>
        <p:spPr bwMode="auto">
          <a:xfrm>
            <a:off x="9266660" y="3865632"/>
            <a:ext cx="2155822" cy="204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>
            <a:extLst>
              <a:ext uri="{FF2B5EF4-FFF2-40B4-BE49-F238E27FC236}">
                <a16:creationId xmlns:a16="http://schemas.microsoft.com/office/drawing/2014/main" id="{CBFE67C1-3463-485A-9039-D0455C28F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"/>
          <a:stretch/>
        </p:blipFill>
        <p:spPr bwMode="auto">
          <a:xfrm>
            <a:off x="7412847" y="3991620"/>
            <a:ext cx="1976170" cy="190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>
            <a:extLst>
              <a:ext uri="{FF2B5EF4-FFF2-40B4-BE49-F238E27FC236}">
                <a16:creationId xmlns:a16="http://schemas.microsoft.com/office/drawing/2014/main" id="{882B538D-855D-45A0-A2F6-C19524E46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"/>
          <a:stretch/>
        </p:blipFill>
        <p:spPr bwMode="auto">
          <a:xfrm>
            <a:off x="5417706" y="3937632"/>
            <a:ext cx="2119892" cy="202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695FA14-9904-49C7-9E83-2DEA9C2F3800}"/>
              </a:ext>
            </a:extLst>
          </p:cNvPr>
          <p:cNvSpPr txBox="1"/>
          <p:nvPr/>
        </p:nvSpPr>
        <p:spPr>
          <a:xfrm>
            <a:off x="6606024" y="5960899"/>
            <a:ext cx="36276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73C159C-20CA-49CA-8EF5-B4D6FFE180F8}"/>
              </a:ext>
            </a:extLst>
          </p:cNvPr>
          <p:cNvSpPr/>
          <p:nvPr/>
        </p:nvSpPr>
        <p:spPr>
          <a:xfrm rot="2716711">
            <a:off x="5860312" y="4772361"/>
            <a:ext cx="1450777" cy="6474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04C515E-C5D7-455D-919F-41E07237C8E7}"/>
              </a:ext>
            </a:extLst>
          </p:cNvPr>
          <p:cNvSpPr/>
          <p:nvPr/>
        </p:nvSpPr>
        <p:spPr>
          <a:xfrm rot="2716711">
            <a:off x="7964557" y="4772361"/>
            <a:ext cx="1153974" cy="6474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B60543E-70B3-4C4E-A53C-62136791C7C2}"/>
              </a:ext>
            </a:extLst>
          </p:cNvPr>
          <p:cNvSpPr/>
          <p:nvPr/>
        </p:nvSpPr>
        <p:spPr>
          <a:xfrm rot="3806754">
            <a:off x="5378397" y="5032570"/>
            <a:ext cx="1055535" cy="49617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5111533-0565-4780-B1A0-E8540779F89D}"/>
              </a:ext>
            </a:extLst>
          </p:cNvPr>
          <p:cNvSpPr/>
          <p:nvPr/>
        </p:nvSpPr>
        <p:spPr>
          <a:xfrm rot="2716711">
            <a:off x="9636724" y="4729871"/>
            <a:ext cx="1607087" cy="6474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BE781C6-8976-4A4B-99E4-6AE840D07183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3C66B0C4-8B71-4C4E-A0C0-5CE1CCD7246F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85" name="Rectangle 37">
              <a:extLst>
                <a:ext uri="{FF2B5EF4-FFF2-40B4-BE49-F238E27FC236}">
                  <a16:creationId xmlns:a16="http://schemas.microsoft.com/office/drawing/2014/main" id="{A0C233F4-5FD4-4DB7-96BA-04B10E864593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6" name="Rectangle 37">
              <a:extLst>
                <a:ext uri="{FF2B5EF4-FFF2-40B4-BE49-F238E27FC236}">
                  <a16:creationId xmlns:a16="http://schemas.microsoft.com/office/drawing/2014/main" id="{9C3B8E0C-11D4-4AA1-80CC-FA3AE44B944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id="{59DC0F1C-A5F1-4490-BE22-571BEABA2F9F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79CED0E-A67D-4D37-BFEA-020D3E2ADC5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ECD38B1-6B3E-4AA3-96A2-275197572081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3FC1371-4BED-4476-B029-8F80DD146F64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37">
              <a:extLst>
                <a:ext uri="{FF2B5EF4-FFF2-40B4-BE49-F238E27FC236}">
                  <a16:creationId xmlns:a16="http://schemas.microsoft.com/office/drawing/2014/main" id="{DF1ECADB-2701-4670-A1A2-E8B85244AA51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92" name="Rectangle 37">
              <a:extLst>
                <a:ext uri="{FF2B5EF4-FFF2-40B4-BE49-F238E27FC236}">
                  <a16:creationId xmlns:a16="http://schemas.microsoft.com/office/drawing/2014/main" id="{C5BB1712-F4D7-4541-B907-DD92CC7AEF51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C58671F-561A-4DC5-9F09-FD912754DEE3}"/>
              </a:ext>
            </a:extLst>
          </p:cNvPr>
          <p:cNvSpPr txBox="1"/>
          <p:nvPr/>
        </p:nvSpPr>
        <p:spPr>
          <a:xfrm>
            <a:off x="6606024" y="3227039"/>
            <a:ext cx="36276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상업시설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211307-C497-4C88-86E8-D82BEAECDB54}"/>
              </a:ext>
            </a:extLst>
          </p:cNvPr>
          <p:cNvSpPr txBox="1"/>
          <p:nvPr/>
        </p:nvSpPr>
        <p:spPr>
          <a:xfrm>
            <a:off x="208826" y="1039916"/>
            <a:ext cx="31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교통신고 군집 해석</a:t>
            </a:r>
          </a:p>
        </p:txBody>
      </p:sp>
    </p:spTree>
    <p:extLst>
      <p:ext uri="{BB962C8B-B14F-4D97-AF65-F5344CB8AC3E}">
        <p14:creationId xmlns:p14="http://schemas.microsoft.com/office/powerpoint/2010/main" val="3411112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6">
            <a:extLst>
              <a:ext uri="{FF2B5EF4-FFF2-40B4-BE49-F238E27FC236}">
                <a16:creationId xmlns:a16="http://schemas.microsoft.com/office/drawing/2014/main" id="{99A913FB-36F0-4814-BE39-0DA4F4EE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5" y="2396861"/>
            <a:ext cx="215582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F904AB0-991F-4BFD-BA5F-3F6623F291C2}"/>
              </a:ext>
            </a:extLst>
          </p:cNvPr>
          <p:cNvSpPr txBox="1"/>
          <p:nvPr/>
        </p:nvSpPr>
        <p:spPr>
          <a:xfrm>
            <a:off x="505108" y="4824586"/>
            <a:ext cx="4714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용도지역도를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바탕으로한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상업지역면적의 경우 유사하게 모두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중심부 일부 지역을 바탕으로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중심부를 제외한 넓은 외곽지역에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콜드스팟이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주로 위치한다</a:t>
            </a:r>
            <a:r>
              <a:rPr lang="en-US" altLang="ko-KR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7B4633-7E18-425C-9B8D-36B26A48BCCA}"/>
              </a:ext>
            </a:extLst>
          </p:cNvPr>
          <p:cNvSpPr txBox="1"/>
          <p:nvPr/>
        </p:nvSpPr>
        <p:spPr>
          <a:xfrm>
            <a:off x="1445105" y="1578368"/>
            <a:ext cx="9318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_Buffer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AE632B-EFCF-467C-B6C9-D2F31CE028AA}"/>
              </a:ext>
            </a:extLst>
          </p:cNvPr>
          <p:cNvSpPr txBox="1"/>
          <p:nvPr/>
        </p:nvSpPr>
        <p:spPr>
          <a:xfrm>
            <a:off x="208826" y="1547235"/>
            <a:ext cx="1236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지역적 요인</a:t>
            </a:r>
          </a:p>
        </p:txBody>
      </p:sp>
      <p:pic>
        <p:nvPicPr>
          <p:cNvPr id="6162" name="Picture 18">
            <a:extLst>
              <a:ext uri="{FF2B5EF4-FFF2-40B4-BE49-F238E27FC236}">
                <a16:creationId xmlns:a16="http://schemas.microsoft.com/office/drawing/2014/main" id="{E283DA0F-D93D-4940-A7E4-8B50CAC46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8" y="2396861"/>
            <a:ext cx="215582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0AAC298-AA99-4F92-9572-0D42A69652D3}"/>
              </a:ext>
            </a:extLst>
          </p:cNvPr>
          <p:cNvSpPr txBox="1"/>
          <p:nvPr/>
        </p:nvSpPr>
        <p:spPr>
          <a:xfrm>
            <a:off x="5592020" y="4963276"/>
            <a:ext cx="602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_Buffer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면적의 경우 앞서 살펴본 수원시 시민들의 주거 분포와 유사한 분포를 보인다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3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군집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1,2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경계에 다수 위치하며 군집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서남지역에도 일부 분포한다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2F81DA-FEED-4471-BA56-FB58EF6B212A}"/>
              </a:ext>
            </a:extLst>
          </p:cNvPr>
          <p:cNvGrpSpPr/>
          <p:nvPr/>
        </p:nvGrpSpPr>
        <p:grpSpPr>
          <a:xfrm>
            <a:off x="5592020" y="2396861"/>
            <a:ext cx="6144682" cy="2160000"/>
            <a:chOff x="5592020" y="1791050"/>
            <a:chExt cx="6144682" cy="21600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DDB91FA8-27C0-4737-8271-697BCE194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020" y="1791050"/>
              <a:ext cx="215582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4">
              <a:extLst>
                <a:ext uri="{FF2B5EF4-FFF2-40B4-BE49-F238E27FC236}">
                  <a16:creationId xmlns:a16="http://schemas.microsoft.com/office/drawing/2014/main" id="{78B46E7F-1048-4606-99EE-B3CE81D00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952" y="1791050"/>
              <a:ext cx="215582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0" name="Picture 26">
              <a:extLst>
                <a:ext uri="{FF2B5EF4-FFF2-40B4-BE49-F238E27FC236}">
                  <a16:creationId xmlns:a16="http://schemas.microsoft.com/office/drawing/2014/main" id="{EC02B45C-C329-40A1-8BFF-F430A430C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880" y="1791050"/>
              <a:ext cx="215582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E01BF7E-D117-4857-9815-B2C8CC478D7A}"/>
                </a:ext>
              </a:extLst>
            </p:cNvPr>
            <p:cNvSpPr/>
            <p:nvPr/>
          </p:nvSpPr>
          <p:spPr>
            <a:xfrm rot="2716711">
              <a:off x="6111061" y="2784583"/>
              <a:ext cx="1450777" cy="647454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B6566E-2872-4A59-9F91-4F3AD3F732C9}"/>
                </a:ext>
              </a:extLst>
            </p:cNvPr>
            <p:cNvSpPr/>
            <p:nvPr/>
          </p:nvSpPr>
          <p:spPr>
            <a:xfrm rot="2716711">
              <a:off x="8064992" y="2784583"/>
              <a:ext cx="1450777" cy="647454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EC0ADE3-0139-4CD5-881F-D5C8F3562760}"/>
                </a:ext>
              </a:extLst>
            </p:cNvPr>
            <p:cNvSpPr/>
            <p:nvPr/>
          </p:nvSpPr>
          <p:spPr>
            <a:xfrm rot="2716711">
              <a:off x="10149717" y="2784582"/>
              <a:ext cx="1450777" cy="647454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FC9A8A2-49DF-435B-8047-27B7AE9C294C}"/>
                </a:ext>
              </a:extLst>
            </p:cNvPr>
            <p:cNvSpPr/>
            <p:nvPr/>
          </p:nvSpPr>
          <p:spPr>
            <a:xfrm rot="2716711">
              <a:off x="9611338" y="3171040"/>
              <a:ext cx="1037028" cy="46184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8F3DDBA-3DCD-4A5E-B0FD-C3288956AB4D}"/>
                </a:ext>
              </a:extLst>
            </p:cNvPr>
            <p:cNvSpPr/>
            <p:nvPr/>
          </p:nvSpPr>
          <p:spPr>
            <a:xfrm rot="2716711">
              <a:off x="7662210" y="3171040"/>
              <a:ext cx="1037028" cy="461847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F7C7350-538C-458C-921B-EED51C953A6D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F742AED5-B970-42C9-916C-D638E0F46B39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4E86C2A7-6E27-4066-982B-A17F20281BF6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A118E835-16B9-4365-9800-BC7DF278C96A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0CADCE86-F005-4E25-BB15-41FECB522CA0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17F6E61-379F-4221-B40A-CA4824CC4B2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8F3811A-9F5E-4584-978E-86A0BDF9C369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C819574-3B21-4984-9B2C-8768366871DA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F7672851-890C-474E-9744-D83A80A43312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AD420B26-DEEB-4A8A-8AC1-4BA2376FCAD1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9BA1C42-2007-4FAC-A27F-1C89ADDB523A}"/>
              </a:ext>
            </a:extLst>
          </p:cNvPr>
          <p:cNvSpPr txBox="1"/>
          <p:nvPr/>
        </p:nvSpPr>
        <p:spPr>
          <a:xfrm>
            <a:off x="1018403" y="4457329"/>
            <a:ext cx="36276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C14436-9974-49A1-9740-BDE1CCDE1E0D}"/>
              </a:ext>
            </a:extLst>
          </p:cNvPr>
          <p:cNvSpPr txBox="1"/>
          <p:nvPr/>
        </p:nvSpPr>
        <p:spPr>
          <a:xfrm>
            <a:off x="6976557" y="4457329"/>
            <a:ext cx="36276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37AA03-6EA7-48B9-8CD4-4CE863B77549}"/>
              </a:ext>
            </a:extLst>
          </p:cNvPr>
          <p:cNvSpPr txBox="1"/>
          <p:nvPr/>
        </p:nvSpPr>
        <p:spPr>
          <a:xfrm>
            <a:off x="208826" y="1133435"/>
            <a:ext cx="31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교통신고 군집 해석</a:t>
            </a:r>
          </a:p>
        </p:txBody>
      </p:sp>
    </p:spTree>
    <p:extLst>
      <p:ext uri="{BB962C8B-B14F-4D97-AF65-F5344CB8AC3E}">
        <p14:creationId xmlns:p14="http://schemas.microsoft.com/office/powerpoint/2010/main" val="1436281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FA83C-D659-406E-80D6-69AC2D4C4B8A}"/>
              </a:ext>
            </a:extLst>
          </p:cNvPr>
          <p:cNvSpPr txBox="1"/>
          <p:nvPr/>
        </p:nvSpPr>
        <p:spPr>
          <a:xfrm>
            <a:off x="536078" y="4029703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 회귀계수 군집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FB96D-2FE2-40F5-8793-EC38377BFEAB}"/>
              </a:ext>
            </a:extLst>
          </p:cNvPr>
          <p:cNvSpPr txBox="1"/>
          <p:nvPr/>
        </p:nvSpPr>
        <p:spPr>
          <a:xfrm>
            <a:off x="3863513" y="4018910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3A1A6A-BFCD-4133-A320-7BB5E6C4BC33}"/>
              </a:ext>
            </a:extLst>
          </p:cNvPr>
          <p:cNvGrpSpPr/>
          <p:nvPr/>
        </p:nvGrpSpPr>
        <p:grpSpPr>
          <a:xfrm>
            <a:off x="0" y="1419672"/>
            <a:ext cx="3152725" cy="2456192"/>
            <a:chOff x="406400" y="1355357"/>
            <a:chExt cx="3152725" cy="2456192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9E792C6B-0A49-4DAC-81B4-28776DD2D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" y="1355357"/>
              <a:ext cx="3152725" cy="2456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479016-E3A8-46CF-BAC9-4C326E4B4D14}"/>
                </a:ext>
              </a:extLst>
            </p:cNvPr>
            <p:cNvSpPr txBox="1"/>
            <p:nvPr/>
          </p:nvSpPr>
          <p:spPr>
            <a:xfrm>
              <a:off x="2058414" y="2947713"/>
              <a:ext cx="10752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7E407-73F3-4E97-9FF8-33218BCB5424}"/>
                </a:ext>
              </a:extLst>
            </p:cNvPr>
            <p:cNvSpPr txBox="1"/>
            <p:nvPr/>
          </p:nvSpPr>
          <p:spPr>
            <a:xfrm>
              <a:off x="1363297" y="3303893"/>
              <a:ext cx="10752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0B9062-D49B-4461-879B-A14221A0FC36}"/>
                </a:ext>
              </a:extLst>
            </p:cNvPr>
            <p:cNvSpPr txBox="1"/>
            <p:nvPr/>
          </p:nvSpPr>
          <p:spPr>
            <a:xfrm>
              <a:off x="541948" y="2597927"/>
              <a:ext cx="10752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01A94F-8273-4AEF-9376-16D1E43A73FB}"/>
                </a:ext>
              </a:extLst>
            </p:cNvPr>
            <p:cNvSpPr txBox="1"/>
            <p:nvPr/>
          </p:nvSpPr>
          <p:spPr>
            <a:xfrm>
              <a:off x="2397956" y="2454693"/>
              <a:ext cx="10752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35775281-F9BA-47A2-9D42-B73D3EE8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36" y="1250471"/>
            <a:ext cx="3498018" cy="272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B6FEBAD8-C324-4A9F-A014-960106A770B0}"/>
              </a:ext>
            </a:extLst>
          </p:cNvPr>
          <p:cNvSpPr/>
          <p:nvPr/>
        </p:nvSpPr>
        <p:spPr>
          <a:xfrm rot="2716711">
            <a:off x="4231521" y="2445401"/>
            <a:ext cx="1653587" cy="86785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43CC03FE-9E91-4017-B906-BB744C9E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34" y="1743265"/>
            <a:ext cx="2830002" cy="21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0BBBC0BC-1E56-4C6D-ACDC-8EFCFEF5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656" y="1625807"/>
            <a:ext cx="2773316" cy="23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8606FA-95AF-424A-ABFF-480C1426246B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6A21D98E-9D93-4060-8E8D-8AA2F5C94DCF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37ED95B6-E03C-48B2-8586-A9AB91115A3B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82EA5542-DF55-4118-A591-521C1C7709B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8A13508E-6D18-4D5A-ADEC-5BB1C6CEC2DA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151864E-5393-4D2B-A493-4065799A46A1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CAF330-53E4-4408-9EAF-468D5E1AE9D8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559C84C-248C-40D8-AF07-05A38BC03DF3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03830264-9B3E-44D6-A6F0-0D0835F20BA5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7DAEB6A6-7EAB-44C6-AD63-F3F403FDD5AF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956FCEA-B5CD-4E2F-BCFC-3FB64CFAD6DA}"/>
              </a:ext>
            </a:extLst>
          </p:cNvPr>
          <p:cNvSpPr txBox="1"/>
          <p:nvPr/>
        </p:nvSpPr>
        <p:spPr>
          <a:xfrm>
            <a:off x="208826" y="1133435"/>
            <a:ext cx="31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교통신고 군집 해석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11CF231-D959-4918-AD33-07DCB1AA7938}"/>
              </a:ext>
            </a:extLst>
          </p:cNvPr>
          <p:cNvSpPr/>
          <p:nvPr/>
        </p:nvSpPr>
        <p:spPr>
          <a:xfrm>
            <a:off x="208826" y="4645744"/>
            <a:ext cx="11794121" cy="14322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주거면적과 상업시설의 밀도가 매우 높은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수원시민들의 주 생활권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보인다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도로망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차로수도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많이 분포한다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 </a:t>
            </a:r>
            <a:r>
              <a:rPr lang="ko-KR" altLang="en-US" sz="14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주로 위치한다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4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0,1,2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주거지역면적이 적당히 분포하는 준생활권으로 볼 수 있다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4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달리 업무시설이나 상업시설이 적다</a:t>
            </a:r>
            <a:r>
              <a:rPr lang="en-US" altLang="ko-KR" sz="14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0,1,2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</a:t>
            </a:r>
            <a:r>
              <a:rPr lang="ko-KR" altLang="en-US" sz="14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외곽지역에는 도로망이 위치하지 않으며 시설물 </a:t>
            </a:r>
            <a:r>
              <a:rPr lang="ko-KR" altLang="en-US" sz="14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주로 나타난다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8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0FBD33-7723-4B0D-8357-5A0283DD6E2B}"/>
              </a:ext>
            </a:extLst>
          </p:cNvPr>
          <p:cNvSpPr txBox="1"/>
          <p:nvPr/>
        </p:nvSpPr>
        <p:spPr>
          <a:xfrm>
            <a:off x="4257350" y="1570597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지역적 요인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36A7A-1DE1-4F2B-AFA7-E1200FC6782E}"/>
              </a:ext>
            </a:extLst>
          </p:cNvPr>
          <p:cNvSpPr txBox="1"/>
          <p:nvPr/>
        </p:nvSpPr>
        <p:spPr>
          <a:xfrm>
            <a:off x="5510367" y="1580729"/>
            <a:ext cx="843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녹지지역면적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846AD3-C26D-4D27-8C56-DB32BB87C2CD}"/>
              </a:ext>
            </a:extLst>
          </p:cNvPr>
          <p:cNvGrpSpPr/>
          <p:nvPr/>
        </p:nvGrpSpPr>
        <p:grpSpPr>
          <a:xfrm>
            <a:off x="438452" y="1344240"/>
            <a:ext cx="3311745" cy="2554866"/>
            <a:chOff x="8514403" y="3839580"/>
            <a:chExt cx="3734802" cy="3053079"/>
          </a:xfrm>
        </p:grpSpPr>
        <p:pic>
          <p:nvPicPr>
            <p:cNvPr id="36" name="Picture 6">
              <a:extLst>
                <a:ext uri="{FF2B5EF4-FFF2-40B4-BE49-F238E27FC236}">
                  <a16:creationId xmlns:a16="http://schemas.microsoft.com/office/drawing/2014/main" id="{BF6E8F27-8C2F-425A-BE04-83A8253DC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403" y="3839580"/>
              <a:ext cx="3734802" cy="305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FFA707-4E1B-4819-9F2C-57FC625BEA51}"/>
                </a:ext>
              </a:extLst>
            </p:cNvPr>
            <p:cNvSpPr txBox="1"/>
            <p:nvPr/>
          </p:nvSpPr>
          <p:spPr>
            <a:xfrm>
              <a:off x="9933108" y="5803241"/>
              <a:ext cx="1324036" cy="31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CF9538-D2B3-4577-AD49-35A5B7325A78}"/>
                </a:ext>
              </a:extLst>
            </p:cNvPr>
            <p:cNvSpPr txBox="1"/>
            <p:nvPr/>
          </p:nvSpPr>
          <p:spPr>
            <a:xfrm>
              <a:off x="8661769" y="5608622"/>
              <a:ext cx="1324036" cy="31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9175FB-B2DD-46D8-B105-9148A38CE130}"/>
                </a:ext>
              </a:extLst>
            </p:cNvPr>
            <p:cNvSpPr txBox="1"/>
            <p:nvPr/>
          </p:nvSpPr>
          <p:spPr>
            <a:xfrm>
              <a:off x="9960549" y="4750953"/>
              <a:ext cx="1324036" cy="31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DEAAC16-2D8A-4A90-B1CB-BE4914E5A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709" y="4013846"/>
            <a:ext cx="2160000" cy="23303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022813F-1113-4CA7-962D-1A152957E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985" y="3971490"/>
            <a:ext cx="2160000" cy="23627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D3FDA83-FDEE-4DC4-A638-034D8113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985" y="3981426"/>
            <a:ext cx="2160000" cy="23627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F1AD77-8DF3-4C84-AC30-E47FE143A9F3}"/>
              </a:ext>
            </a:extLst>
          </p:cNvPr>
          <p:cNvSpPr txBox="1"/>
          <p:nvPr/>
        </p:nvSpPr>
        <p:spPr>
          <a:xfrm>
            <a:off x="4681138" y="6388424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녹지지역면적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BE10A9-C9E2-4BD3-A615-DE160A171F58}"/>
              </a:ext>
            </a:extLst>
          </p:cNvPr>
          <p:cNvSpPr txBox="1"/>
          <p:nvPr/>
        </p:nvSpPr>
        <p:spPr>
          <a:xfrm>
            <a:off x="7273826" y="6383948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16D52D-6D92-4AA0-BDEA-36B8130F5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7"/>
          <a:stretch/>
        </p:blipFill>
        <p:spPr bwMode="auto">
          <a:xfrm>
            <a:off x="455317" y="3762839"/>
            <a:ext cx="3390737" cy="262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552D2043-19FE-4F7C-BE0C-E7D57FB0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93" y="4091576"/>
            <a:ext cx="2249990" cy="22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C7535B4-C71F-4D75-AD78-A1AAC7B67776}"/>
              </a:ext>
            </a:extLst>
          </p:cNvPr>
          <p:cNvSpPr txBox="1"/>
          <p:nvPr/>
        </p:nvSpPr>
        <p:spPr>
          <a:xfrm>
            <a:off x="9656112" y="6383948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8F1CC5-4D41-481B-B7A5-02334CA5B306}"/>
              </a:ext>
            </a:extLst>
          </p:cNvPr>
          <p:cNvSpPr txBox="1"/>
          <p:nvPr/>
        </p:nvSpPr>
        <p:spPr>
          <a:xfrm>
            <a:off x="4311431" y="2218668"/>
            <a:ext cx="730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 치안의 경우 지리가중회귀계수는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군집으로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동북부 지역의 군집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0,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서쪽 지역의 군집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 및 남부 지역의 군집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용도지역도에 따르면 군집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지역이 녹지임을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 수 있으며 부분적으로 주거지역이 자리잡고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상업지역은 대부분 군집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자리잡고 있다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62B0DC-B94C-4CA6-8F10-40DB6CB7BCA7}"/>
              </a:ext>
            </a:extLst>
          </p:cNvPr>
          <p:cNvSpPr txBox="1"/>
          <p:nvPr/>
        </p:nvSpPr>
        <p:spPr>
          <a:xfrm>
            <a:off x="1092659" y="6383948"/>
            <a:ext cx="2221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용도지역도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BDD507F-B525-44A6-8232-B5E420DED9E0}"/>
              </a:ext>
            </a:extLst>
          </p:cNvPr>
          <p:cNvSpPr/>
          <p:nvPr/>
        </p:nvSpPr>
        <p:spPr>
          <a:xfrm rot="927678">
            <a:off x="5083308" y="4411892"/>
            <a:ext cx="1396371" cy="69181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DD993B-8D85-4EEF-AC95-EFC6F26E9BA3}"/>
              </a:ext>
            </a:extLst>
          </p:cNvPr>
          <p:cNvSpPr/>
          <p:nvPr/>
        </p:nvSpPr>
        <p:spPr>
          <a:xfrm rot="3088895">
            <a:off x="4456026" y="5399463"/>
            <a:ext cx="1396371" cy="69181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E72510E-2871-4BDA-8378-73A8F29C75F0}"/>
              </a:ext>
            </a:extLst>
          </p:cNvPr>
          <p:cNvSpPr/>
          <p:nvPr/>
        </p:nvSpPr>
        <p:spPr>
          <a:xfrm rot="2104026">
            <a:off x="7572944" y="5157634"/>
            <a:ext cx="1481906" cy="82585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4CB6B34-B273-457E-969C-6F1F21DA081D}"/>
              </a:ext>
            </a:extLst>
          </p:cNvPr>
          <p:cNvSpPr/>
          <p:nvPr/>
        </p:nvSpPr>
        <p:spPr>
          <a:xfrm rot="20947638">
            <a:off x="10120153" y="5064999"/>
            <a:ext cx="931656" cy="73027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06DDB6C-ACFB-4539-AD1E-E34EC374F4C4}"/>
              </a:ext>
            </a:extLst>
          </p:cNvPr>
          <p:cNvSpPr/>
          <p:nvPr/>
        </p:nvSpPr>
        <p:spPr>
          <a:xfrm rot="20511330">
            <a:off x="11110834" y="4930512"/>
            <a:ext cx="429524" cy="99924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8C33C9B-8EB5-484B-A5B7-B917954D27E6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50" name="Rectangle 37">
              <a:extLst>
                <a:ext uri="{FF2B5EF4-FFF2-40B4-BE49-F238E27FC236}">
                  <a16:creationId xmlns:a16="http://schemas.microsoft.com/office/drawing/2014/main" id="{75F9143A-1EA1-421A-9F8A-E044C4014147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52" name="Rectangle 37">
              <a:extLst>
                <a:ext uri="{FF2B5EF4-FFF2-40B4-BE49-F238E27FC236}">
                  <a16:creationId xmlns:a16="http://schemas.microsoft.com/office/drawing/2014/main" id="{A5DC6D13-9E03-409F-97D9-5D6810137758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3" name="Rectangle 37">
              <a:extLst>
                <a:ext uri="{FF2B5EF4-FFF2-40B4-BE49-F238E27FC236}">
                  <a16:creationId xmlns:a16="http://schemas.microsoft.com/office/drawing/2014/main" id="{BFBEDD95-93B2-4416-B389-82BBFA2C8167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5" name="Rectangle 37">
              <a:extLst>
                <a:ext uri="{FF2B5EF4-FFF2-40B4-BE49-F238E27FC236}">
                  <a16:creationId xmlns:a16="http://schemas.microsoft.com/office/drawing/2014/main" id="{3331A0A4-20E2-4875-BA18-7FB978C70AA6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2D04A68-A58D-480C-88F5-91D7A32C2779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ECA0680-5E8F-4289-A71B-0360FFFAFDB8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5E53CED-6CE5-444E-914A-06296E2F0A54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619A4A77-109D-4707-9417-1A81AA74FE93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80CE2E44-6FEF-47FF-AD4D-8E9A5FA16800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9937DB1-850F-46DC-900D-4C3127D5611A}"/>
              </a:ext>
            </a:extLst>
          </p:cNvPr>
          <p:cNvSpPr txBox="1"/>
          <p:nvPr/>
        </p:nvSpPr>
        <p:spPr>
          <a:xfrm>
            <a:off x="406399" y="1009950"/>
            <a:ext cx="99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치안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무질서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범죄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군집 해석</a:t>
            </a:r>
          </a:p>
        </p:txBody>
      </p:sp>
    </p:spTree>
    <p:extLst>
      <p:ext uri="{BB962C8B-B14F-4D97-AF65-F5344CB8AC3E}">
        <p14:creationId xmlns:p14="http://schemas.microsoft.com/office/powerpoint/2010/main" val="1188907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B54D123B-8909-4926-A475-7F849CC0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7" y="2083691"/>
            <a:ext cx="2160000" cy="234580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DE2B05-886B-45A0-BB0E-93FFBB28A19C}"/>
              </a:ext>
            </a:extLst>
          </p:cNvPr>
          <p:cNvSpPr txBox="1"/>
          <p:nvPr/>
        </p:nvSpPr>
        <p:spPr>
          <a:xfrm>
            <a:off x="139499" y="4395619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병의원개수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5892465-9D12-49F9-B2D2-6C0EA9D7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92" y="2094245"/>
            <a:ext cx="2734148" cy="22614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30014CA-D98B-4A65-9AB0-9B1EC2C28743}"/>
              </a:ext>
            </a:extLst>
          </p:cNvPr>
          <p:cNvSpPr txBox="1"/>
          <p:nvPr/>
        </p:nvSpPr>
        <p:spPr>
          <a:xfrm>
            <a:off x="5044063" y="4420132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종생활근린시설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2662109-5B19-445E-BEF5-FBEE1F38AAC7}"/>
              </a:ext>
            </a:extLst>
          </p:cNvPr>
          <p:cNvSpPr/>
          <p:nvPr/>
        </p:nvSpPr>
        <p:spPr>
          <a:xfrm rot="1387655">
            <a:off x="5519224" y="3080764"/>
            <a:ext cx="1067883" cy="95038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CF7B029-50A4-45FB-82A7-0593E4B49446}"/>
              </a:ext>
            </a:extLst>
          </p:cNvPr>
          <p:cNvSpPr/>
          <p:nvPr/>
        </p:nvSpPr>
        <p:spPr>
          <a:xfrm rot="1977838">
            <a:off x="588457" y="3130409"/>
            <a:ext cx="1566244" cy="83097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FD5FE3A-239F-486F-94CF-A8F4F9693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931" y="2193256"/>
            <a:ext cx="2421323" cy="226145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C04BAE1-4EDD-471A-BE09-808F4AB426C0}"/>
              </a:ext>
            </a:extLst>
          </p:cNvPr>
          <p:cNvSpPr txBox="1"/>
          <p:nvPr/>
        </p:nvSpPr>
        <p:spPr>
          <a:xfrm>
            <a:off x="2507692" y="4424524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병의원개수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히트맵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882222-BAF3-4D15-A03F-CE1929D412A9}"/>
              </a:ext>
            </a:extLst>
          </p:cNvPr>
          <p:cNvSpPr/>
          <p:nvPr/>
        </p:nvSpPr>
        <p:spPr>
          <a:xfrm rot="2415043">
            <a:off x="3047053" y="3262067"/>
            <a:ext cx="1613688" cy="8430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A9754E3-1B3D-411B-8396-3E474ECA2788}"/>
              </a:ext>
            </a:extLst>
          </p:cNvPr>
          <p:cNvSpPr/>
          <p:nvPr/>
        </p:nvSpPr>
        <p:spPr>
          <a:xfrm rot="332330">
            <a:off x="2928769" y="2419342"/>
            <a:ext cx="1439581" cy="66619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F2D1962-619B-4FB4-9CB8-67E6A6421189}"/>
              </a:ext>
            </a:extLst>
          </p:cNvPr>
          <p:cNvSpPr/>
          <p:nvPr/>
        </p:nvSpPr>
        <p:spPr>
          <a:xfrm rot="3386523">
            <a:off x="2229925" y="3474659"/>
            <a:ext cx="1570002" cy="66598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74AB94A-5F00-4617-A97E-E7BC51E8C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844" y="3919465"/>
            <a:ext cx="2160000" cy="236422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27FB6D3-B669-4D02-A0DA-C94B1CE7B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812" y="3920359"/>
            <a:ext cx="2160000" cy="232316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11DAC16-9BFF-4957-981C-97B79A1A2B68}"/>
              </a:ext>
            </a:extLst>
          </p:cNvPr>
          <p:cNvSpPr txBox="1"/>
          <p:nvPr/>
        </p:nvSpPr>
        <p:spPr>
          <a:xfrm>
            <a:off x="7481277" y="6289535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총인구수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11FD9E-4F3B-405F-9FF9-F0C19F26C4C9}"/>
              </a:ext>
            </a:extLst>
          </p:cNvPr>
          <p:cNvSpPr txBox="1"/>
          <p:nvPr/>
        </p:nvSpPr>
        <p:spPr>
          <a:xfrm>
            <a:off x="9998688" y="6304837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총건축물수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8FD68-DF67-450C-BC8A-1CEA408495EF}"/>
              </a:ext>
            </a:extLst>
          </p:cNvPr>
          <p:cNvSpPr txBox="1"/>
          <p:nvPr/>
        </p:nvSpPr>
        <p:spPr>
          <a:xfrm>
            <a:off x="7183104" y="3612351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 요인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C3BF5-662A-4A61-8ED4-6DD0F93520D0}"/>
              </a:ext>
            </a:extLst>
          </p:cNvPr>
          <p:cNvSpPr txBox="1"/>
          <p:nvPr/>
        </p:nvSpPr>
        <p:spPr>
          <a:xfrm>
            <a:off x="8629182" y="3632595"/>
            <a:ext cx="843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총인구수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총건축물수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9A8DB07-5F96-439B-B044-93F71E45A64B}"/>
              </a:ext>
            </a:extLst>
          </p:cNvPr>
          <p:cNvSpPr/>
          <p:nvPr/>
        </p:nvSpPr>
        <p:spPr>
          <a:xfrm rot="1387655">
            <a:off x="7802888" y="4948318"/>
            <a:ext cx="1538182" cy="96918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D165AD0-A53A-44BF-A3C7-D22531EE1835}"/>
              </a:ext>
            </a:extLst>
          </p:cNvPr>
          <p:cNvSpPr/>
          <p:nvPr/>
        </p:nvSpPr>
        <p:spPr>
          <a:xfrm rot="1387655">
            <a:off x="10277254" y="4973474"/>
            <a:ext cx="1303116" cy="80803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9E55F64-25A1-46E4-9ACF-058D7F36978B}"/>
              </a:ext>
            </a:extLst>
          </p:cNvPr>
          <p:cNvSpPr/>
          <p:nvPr/>
        </p:nvSpPr>
        <p:spPr>
          <a:xfrm rot="2408477">
            <a:off x="7343800" y="5389250"/>
            <a:ext cx="790284" cy="37256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10EBFF-1EFF-45E5-8DE6-77898A7B73D0}"/>
              </a:ext>
            </a:extLst>
          </p:cNvPr>
          <p:cNvSpPr txBox="1"/>
          <p:nvPr/>
        </p:nvSpPr>
        <p:spPr>
          <a:xfrm>
            <a:off x="155710" y="1707696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시설 요인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433ED-B090-4DCD-A841-D9D71764F717}"/>
              </a:ext>
            </a:extLst>
          </p:cNvPr>
          <p:cNvSpPr txBox="1"/>
          <p:nvPr/>
        </p:nvSpPr>
        <p:spPr>
          <a:xfrm>
            <a:off x="1601788" y="1725559"/>
            <a:ext cx="843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종생활근린시설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85E1EC8-9409-4E17-9876-E7FCBCC064FF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50" name="Rectangle 37">
              <a:extLst>
                <a:ext uri="{FF2B5EF4-FFF2-40B4-BE49-F238E27FC236}">
                  <a16:creationId xmlns:a16="http://schemas.microsoft.com/office/drawing/2014/main" id="{4D1FB2F0-CAF5-4577-81E6-3141EC14AF95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A2059CC3-D481-4D95-A4E6-7F7055959712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2" name="Rectangle 37">
              <a:extLst>
                <a:ext uri="{FF2B5EF4-FFF2-40B4-BE49-F238E27FC236}">
                  <a16:creationId xmlns:a16="http://schemas.microsoft.com/office/drawing/2014/main" id="{FC90F7CB-C03F-43B2-A973-971647B7D162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3" name="Rectangle 37">
              <a:extLst>
                <a:ext uri="{FF2B5EF4-FFF2-40B4-BE49-F238E27FC236}">
                  <a16:creationId xmlns:a16="http://schemas.microsoft.com/office/drawing/2014/main" id="{08333286-B566-4E0C-A015-1A09DE19D96F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4A9E4DA-155D-4B58-A2D1-98011E485011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60D70D93-1F31-484D-817E-009EABFBF91D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11DFCBF-BCA8-4EFA-8ECA-A51D007CD3AC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37">
              <a:extLst>
                <a:ext uri="{FF2B5EF4-FFF2-40B4-BE49-F238E27FC236}">
                  <a16:creationId xmlns:a16="http://schemas.microsoft.com/office/drawing/2014/main" id="{8D100AB8-68CF-49FD-AD44-C265C255C3FB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1" name="Rectangle 37">
              <a:extLst>
                <a:ext uri="{FF2B5EF4-FFF2-40B4-BE49-F238E27FC236}">
                  <a16:creationId xmlns:a16="http://schemas.microsoft.com/office/drawing/2014/main" id="{C47CFFEB-7826-4F31-A0AC-0F38555D0E22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B7F29E-9D6F-42CE-98E1-0266DB0847CE}"/>
              </a:ext>
            </a:extLst>
          </p:cNvPr>
          <p:cNvSpPr txBox="1"/>
          <p:nvPr/>
        </p:nvSpPr>
        <p:spPr>
          <a:xfrm>
            <a:off x="139499" y="1275534"/>
            <a:ext cx="409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치안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무질서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범죄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군집 해석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B4CFF4-7A98-4D49-9F84-7A988AB1D03F}"/>
              </a:ext>
            </a:extLst>
          </p:cNvPr>
          <p:cNvSpPr txBox="1"/>
          <p:nvPr/>
        </p:nvSpPr>
        <p:spPr>
          <a:xfrm>
            <a:off x="782676" y="5045815"/>
            <a:ext cx="5610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 요인과 생활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시설 요인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모두 녹지가 적고 인구가 밀집되어 있는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시민들의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생활권인 군집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도드라진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나타나고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 인구가 국지적으로 분포하는 곳에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지역에는 대부분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콜드스팟으로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자리잡는 것을 확인할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9621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3DA06-7DC8-49B0-83B5-C9A4C6DA6D68}"/>
              </a:ext>
            </a:extLst>
          </p:cNvPr>
          <p:cNvSpPr txBox="1"/>
          <p:nvPr/>
        </p:nvSpPr>
        <p:spPr>
          <a:xfrm>
            <a:off x="612089" y="1277049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 요인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417187-88CA-45EB-905A-ED8D18B6BDC5}"/>
              </a:ext>
            </a:extLst>
          </p:cNvPr>
          <p:cNvSpPr txBox="1"/>
          <p:nvPr/>
        </p:nvSpPr>
        <p:spPr>
          <a:xfrm>
            <a:off x="2293277" y="1292437"/>
            <a:ext cx="843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 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유흥업소 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가로등 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CCTV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F61FF8-7EE6-4EC0-A515-4D7BA200D8C7}"/>
              </a:ext>
            </a:extLst>
          </p:cNvPr>
          <p:cNvGrpSpPr/>
          <p:nvPr/>
        </p:nvGrpSpPr>
        <p:grpSpPr>
          <a:xfrm>
            <a:off x="6495245" y="1610513"/>
            <a:ext cx="4500024" cy="2383117"/>
            <a:chOff x="5812833" y="1223290"/>
            <a:chExt cx="4823373" cy="2655823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B4557A6-2214-49BC-AC75-3294CA98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2833" y="1223290"/>
              <a:ext cx="2160000" cy="228884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94E9B1-3159-42EC-BD3C-9D258E3BCC85}"/>
                </a:ext>
              </a:extLst>
            </p:cNvPr>
            <p:cNvSpPr txBox="1"/>
            <p:nvPr/>
          </p:nvSpPr>
          <p:spPr>
            <a:xfrm>
              <a:off x="5883279" y="3604716"/>
              <a:ext cx="2080571" cy="27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편의점개수 핫스팟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5CAF89AF-7471-418D-88DD-C800BAF52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440" y="1268895"/>
              <a:ext cx="2722766" cy="2458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2439B3-C0E0-4855-A067-F9A8429842DB}"/>
                </a:ext>
              </a:extLst>
            </p:cNvPr>
            <p:cNvSpPr txBox="1"/>
            <p:nvPr/>
          </p:nvSpPr>
          <p:spPr>
            <a:xfrm>
              <a:off x="8234537" y="3604716"/>
              <a:ext cx="2080571" cy="27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펀의점개수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히트맵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EC5937-842B-4A0E-89FD-11427828808B}"/>
              </a:ext>
            </a:extLst>
          </p:cNvPr>
          <p:cNvGrpSpPr/>
          <p:nvPr/>
        </p:nvGrpSpPr>
        <p:grpSpPr>
          <a:xfrm>
            <a:off x="869511" y="1658227"/>
            <a:ext cx="4311827" cy="2391422"/>
            <a:chOff x="3425927" y="1228193"/>
            <a:chExt cx="4621652" cy="266507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3E70DDF-94C9-4B47-A049-BC0B104C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5927" y="1228193"/>
              <a:ext cx="2160000" cy="22487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A614EB-2286-44A7-8838-71DB38374900}"/>
                </a:ext>
              </a:extLst>
            </p:cNvPr>
            <p:cNvSpPr txBox="1"/>
            <p:nvPr/>
          </p:nvSpPr>
          <p:spPr>
            <a:xfrm>
              <a:off x="3465971" y="3618875"/>
              <a:ext cx="2080571" cy="27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유흥업소개수 </a:t>
              </a:r>
              <a:r>
                <a:rPr lang="ko-KR" altLang="en-US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히트맵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AE0DCD4-2081-4A91-9340-731A718E0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3808" y="1265520"/>
              <a:ext cx="2393771" cy="230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340EBC-A17A-4C92-BF5D-A0C7DF74CC00}"/>
                </a:ext>
              </a:extLst>
            </p:cNvPr>
            <p:cNvSpPr txBox="1"/>
            <p:nvPr/>
          </p:nvSpPr>
          <p:spPr>
            <a:xfrm>
              <a:off x="5870534" y="3618875"/>
              <a:ext cx="2080571" cy="27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유흥업소개수 핫스팟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F6D15F-AA5A-4F96-99F0-FFA67C3FCD4C}"/>
              </a:ext>
            </a:extLst>
          </p:cNvPr>
          <p:cNvGrpSpPr/>
          <p:nvPr/>
        </p:nvGrpSpPr>
        <p:grpSpPr>
          <a:xfrm>
            <a:off x="963656" y="4009481"/>
            <a:ext cx="4447406" cy="2413673"/>
            <a:chOff x="924591" y="4046341"/>
            <a:chExt cx="4766973" cy="268987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EF5A646-582C-477A-9723-963BEBA5C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591" y="4046341"/>
              <a:ext cx="2160000" cy="228975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6CD106D-96D0-47BD-ABE6-17AEE4856779}"/>
                </a:ext>
              </a:extLst>
            </p:cNvPr>
            <p:cNvSpPr txBox="1"/>
            <p:nvPr/>
          </p:nvSpPr>
          <p:spPr>
            <a:xfrm>
              <a:off x="995037" y="6461820"/>
              <a:ext cx="2080571" cy="27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가로등개수 핫스팟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FE77B7D-314E-42C8-B86B-895A15B90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14" y="4220081"/>
              <a:ext cx="2693850" cy="2344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B2D22B-4231-4CBF-BCC0-418D21231B55}"/>
                </a:ext>
              </a:extLst>
            </p:cNvPr>
            <p:cNvSpPr txBox="1"/>
            <p:nvPr/>
          </p:nvSpPr>
          <p:spPr>
            <a:xfrm>
              <a:off x="3334072" y="6441038"/>
              <a:ext cx="2080571" cy="27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가로등개수 </a:t>
              </a:r>
              <a:r>
                <a:rPr lang="ko-KR" altLang="en-US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히트맵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9D14BB-3EBB-40C5-977B-E5E9763D8ACC}"/>
              </a:ext>
            </a:extLst>
          </p:cNvPr>
          <p:cNvGrpSpPr/>
          <p:nvPr/>
        </p:nvGrpSpPr>
        <p:grpSpPr>
          <a:xfrm>
            <a:off x="6412939" y="3935336"/>
            <a:ext cx="4469405" cy="2454174"/>
            <a:chOff x="6269234" y="3980423"/>
            <a:chExt cx="4790553" cy="273501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857AD25-E866-4258-98D2-4B142CF6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69234" y="4014129"/>
              <a:ext cx="2160000" cy="235354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A9D576-328E-49CE-8E82-366072E8AA45}"/>
                </a:ext>
              </a:extLst>
            </p:cNvPr>
            <p:cNvSpPr txBox="1"/>
            <p:nvPr/>
          </p:nvSpPr>
          <p:spPr>
            <a:xfrm>
              <a:off x="6289270" y="6441038"/>
              <a:ext cx="2080571" cy="27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&lt;CCTV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개수 핫스팟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43496FCA-DD3B-4752-AC29-170A6FBE6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906" y="3980423"/>
              <a:ext cx="2813881" cy="2639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29C0AF-E9B4-47E9-8829-55313DFD6443}"/>
                </a:ext>
              </a:extLst>
            </p:cNvPr>
            <p:cNvSpPr txBox="1"/>
            <p:nvPr/>
          </p:nvSpPr>
          <p:spPr>
            <a:xfrm>
              <a:off x="8612563" y="6441038"/>
              <a:ext cx="2080571" cy="27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&lt;CCTV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개수 </a:t>
              </a:r>
              <a:r>
                <a:rPr lang="ko-KR" altLang="en-US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히트맵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1B8F3E-7E38-417C-A268-810E768AA822}"/>
              </a:ext>
            </a:extLst>
          </p:cNvPr>
          <p:cNvSpPr txBox="1"/>
          <p:nvPr/>
        </p:nvSpPr>
        <p:spPr>
          <a:xfrm>
            <a:off x="243569" y="6357244"/>
            <a:ext cx="1160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 또한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인구가 밀집되고 녹지면적이 적은 군집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순서로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차지하는 면적이 크다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생활권에서 떨어진 지역인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외곽지역은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콜드스팟으로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물리적 무질서에 관한 분포가 거의 확인되지 않는다</a:t>
            </a:r>
            <a:r>
              <a:rPr lang="en-US" altLang="ko-KR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0001A9D-67DB-4119-936E-F2E8C8BD0A4E}"/>
              </a:ext>
            </a:extLst>
          </p:cNvPr>
          <p:cNvSpPr/>
          <p:nvPr/>
        </p:nvSpPr>
        <p:spPr>
          <a:xfrm rot="2716711">
            <a:off x="3576185" y="2602977"/>
            <a:ext cx="1188550" cy="76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7306107-C258-48CF-AF71-A53CE085D770}"/>
              </a:ext>
            </a:extLst>
          </p:cNvPr>
          <p:cNvSpPr/>
          <p:nvPr/>
        </p:nvSpPr>
        <p:spPr>
          <a:xfrm rot="1660344">
            <a:off x="8997738" y="2548639"/>
            <a:ext cx="1653222" cy="8117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97A6A19-6838-448E-8528-F23CDF671468}"/>
              </a:ext>
            </a:extLst>
          </p:cNvPr>
          <p:cNvSpPr/>
          <p:nvPr/>
        </p:nvSpPr>
        <p:spPr>
          <a:xfrm>
            <a:off x="3343849" y="4886761"/>
            <a:ext cx="1653222" cy="1078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8BF9D88-DBCE-46E0-9A2E-ADAF9A9C1A8A}"/>
              </a:ext>
            </a:extLst>
          </p:cNvPr>
          <p:cNvSpPr/>
          <p:nvPr/>
        </p:nvSpPr>
        <p:spPr>
          <a:xfrm rot="575055">
            <a:off x="8933982" y="4887406"/>
            <a:ext cx="1582334" cy="9204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8FBA42E-9AE7-4C7B-A819-17B1C125AF91}"/>
              </a:ext>
            </a:extLst>
          </p:cNvPr>
          <p:cNvSpPr/>
          <p:nvPr/>
        </p:nvSpPr>
        <p:spPr>
          <a:xfrm rot="332330">
            <a:off x="3496053" y="1975646"/>
            <a:ext cx="1257558" cy="5822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5FCEB34-AC2C-40D2-8679-BD1B9D7B8C37}"/>
              </a:ext>
            </a:extLst>
          </p:cNvPr>
          <p:cNvSpPr/>
          <p:nvPr/>
        </p:nvSpPr>
        <p:spPr>
          <a:xfrm rot="3386523">
            <a:off x="2791465" y="2780416"/>
            <a:ext cx="1257558" cy="5822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6B17F33-934D-40BB-BEB8-FF9D7FBF2FED}"/>
              </a:ext>
            </a:extLst>
          </p:cNvPr>
          <p:cNvSpPr/>
          <p:nvPr/>
        </p:nvSpPr>
        <p:spPr>
          <a:xfrm>
            <a:off x="3669988" y="4359967"/>
            <a:ext cx="1000943" cy="55671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F05F542-11A2-4468-9829-E496AD920DDB}"/>
              </a:ext>
            </a:extLst>
          </p:cNvPr>
          <p:cNvSpPr/>
          <p:nvPr/>
        </p:nvSpPr>
        <p:spPr>
          <a:xfrm>
            <a:off x="9132073" y="4224213"/>
            <a:ext cx="1000943" cy="65200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BD8EC58-7257-4F9A-BE1F-F200C6DC8022}"/>
              </a:ext>
            </a:extLst>
          </p:cNvPr>
          <p:cNvSpPr/>
          <p:nvPr/>
        </p:nvSpPr>
        <p:spPr>
          <a:xfrm rot="332330">
            <a:off x="9084885" y="1891427"/>
            <a:ext cx="1257558" cy="5822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79DA5C4-9307-40C0-A580-DC9D26F1EA4D}"/>
              </a:ext>
            </a:extLst>
          </p:cNvPr>
          <p:cNvSpPr/>
          <p:nvPr/>
        </p:nvSpPr>
        <p:spPr>
          <a:xfrm rot="3386523">
            <a:off x="8389532" y="2847537"/>
            <a:ext cx="1257558" cy="5822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C78105C-91BF-41EE-A4D1-1B0CC5AF4FFA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80" name="Rectangle 37">
              <a:extLst>
                <a:ext uri="{FF2B5EF4-FFF2-40B4-BE49-F238E27FC236}">
                  <a16:creationId xmlns:a16="http://schemas.microsoft.com/office/drawing/2014/main" id="{5141D728-E71C-4F3C-A0CE-D173A16B8332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id="{8933EA22-B5EF-4F91-9EAA-618CB7D29537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2" name="Rectangle 37">
              <a:extLst>
                <a:ext uri="{FF2B5EF4-FFF2-40B4-BE49-F238E27FC236}">
                  <a16:creationId xmlns:a16="http://schemas.microsoft.com/office/drawing/2014/main" id="{F2A30357-29D0-4E30-BBAD-79D93DACD0BB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3" name="Rectangle 37">
              <a:extLst>
                <a:ext uri="{FF2B5EF4-FFF2-40B4-BE49-F238E27FC236}">
                  <a16:creationId xmlns:a16="http://schemas.microsoft.com/office/drawing/2014/main" id="{0BE2790B-30B5-4819-9461-D81623434A2F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036E5F8-7A92-4124-B6C8-0DC9D1EF0023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5BAAD9-1632-45DC-9B86-038B78D4EBB8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DFA59C7-C520-41B8-94C4-1C7C232D4E18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id="{7F0ADF0A-943B-49C6-B863-FD9665124F73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8" name="Rectangle 37">
              <a:extLst>
                <a:ext uri="{FF2B5EF4-FFF2-40B4-BE49-F238E27FC236}">
                  <a16:creationId xmlns:a16="http://schemas.microsoft.com/office/drawing/2014/main" id="{B1E85E77-C613-4EBE-9CBC-2D75EEDBF477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D69BA4-7569-4E03-BBC3-5EC3980AD319}"/>
              </a:ext>
            </a:extLst>
          </p:cNvPr>
          <p:cNvSpPr txBox="1"/>
          <p:nvPr/>
        </p:nvSpPr>
        <p:spPr>
          <a:xfrm>
            <a:off x="571785" y="962336"/>
            <a:ext cx="409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치안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무질서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범죄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군집 해석</a:t>
            </a:r>
          </a:p>
        </p:txBody>
      </p:sp>
    </p:spTree>
    <p:extLst>
      <p:ext uri="{BB962C8B-B14F-4D97-AF65-F5344CB8AC3E}">
        <p14:creationId xmlns:p14="http://schemas.microsoft.com/office/powerpoint/2010/main" val="2578327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8FE7A01F-7B3B-463D-AE0C-78947A2A2319}"/>
              </a:ext>
            </a:extLst>
          </p:cNvPr>
          <p:cNvGrpSpPr/>
          <p:nvPr/>
        </p:nvGrpSpPr>
        <p:grpSpPr>
          <a:xfrm>
            <a:off x="1921304" y="1218476"/>
            <a:ext cx="3498850" cy="2888838"/>
            <a:chOff x="232905" y="1201743"/>
            <a:chExt cx="3270676" cy="2548085"/>
          </a:xfrm>
        </p:grpSpPr>
        <p:pic>
          <p:nvPicPr>
            <p:cNvPr id="68" name="Picture 6">
              <a:extLst>
                <a:ext uri="{FF2B5EF4-FFF2-40B4-BE49-F238E27FC236}">
                  <a16:creationId xmlns:a16="http://schemas.microsoft.com/office/drawing/2014/main" id="{A704F1C1-CB4A-4C81-962E-FEAFB9353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05" y="1201743"/>
              <a:ext cx="3270676" cy="2548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6615354-DC60-40C9-BDF7-17A4FB176B01}"/>
                </a:ext>
              </a:extLst>
            </p:cNvPr>
            <p:cNvSpPr txBox="1"/>
            <p:nvPr/>
          </p:nvSpPr>
          <p:spPr>
            <a:xfrm>
              <a:off x="1492156" y="2763541"/>
              <a:ext cx="1159497" cy="223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05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0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1592F45-3AC5-4462-86B7-50E081FFDF42}"/>
                </a:ext>
              </a:extLst>
            </p:cNvPr>
            <p:cNvSpPr txBox="1"/>
            <p:nvPr/>
          </p:nvSpPr>
          <p:spPr>
            <a:xfrm>
              <a:off x="307950" y="2632736"/>
              <a:ext cx="1159497" cy="223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05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0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0DD75C-1983-4066-A717-E55ED2259873}"/>
                </a:ext>
              </a:extLst>
            </p:cNvPr>
            <p:cNvSpPr txBox="1"/>
            <p:nvPr/>
          </p:nvSpPr>
          <p:spPr>
            <a:xfrm>
              <a:off x="1467447" y="1895285"/>
              <a:ext cx="1159497" cy="223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D3D9EA7-6E66-4934-9968-561520778E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8825" y="6168050"/>
            <a:ext cx="10515600" cy="3519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 변수들에 대한 핫스팟 분석은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appendix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첨부하였습니다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2085B30-65CC-4927-93D6-D8EAC78D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620" y="1181399"/>
            <a:ext cx="3527930" cy="292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FFA83C-D659-406E-80D6-69AC2D4C4B8A}"/>
              </a:ext>
            </a:extLst>
          </p:cNvPr>
          <p:cNvSpPr txBox="1"/>
          <p:nvPr/>
        </p:nvSpPr>
        <p:spPr>
          <a:xfrm>
            <a:off x="2764575" y="3965388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 회귀계수 군집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FB96D-2FE2-40F5-8793-EC38377BFEAB}"/>
              </a:ext>
            </a:extLst>
          </p:cNvPr>
          <p:cNvSpPr txBox="1"/>
          <p:nvPr/>
        </p:nvSpPr>
        <p:spPr>
          <a:xfrm>
            <a:off x="6749299" y="3965387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EF3132-CFCB-4378-A41A-CC036F44E698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3CE54775-F766-4142-BEDE-415E245FB763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A464EE6B-07A0-4D01-898E-FF7876A38230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38CD742E-C891-44B2-BE11-9592E645A83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9AC2BFB2-5A85-4769-B20F-EA355E190162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CD0461-E776-4B12-8F95-0CE70272FF24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E1853B-EDE0-49B6-8174-E56999C5B8AA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254A935-D1FF-4BB7-B9D5-F561253CA013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79A9F60B-0E50-4CA4-B0C1-B573964359C8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F4EC1B98-B405-49DD-9E44-BF75516266D2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D6312DE-3A29-4185-BDE1-4B83FE5362AE}"/>
              </a:ext>
            </a:extLst>
          </p:cNvPr>
          <p:cNvSpPr txBox="1"/>
          <p:nvPr/>
        </p:nvSpPr>
        <p:spPr>
          <a:xfrm>
            <a:off x="571785" y="1042170"/>
            <a:ext cx="409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112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치안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무질서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범죄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신고 군집 해석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E796FD-2490-4F6D-BCD1-1C42C1DA1C1C}"/>
              </a:ext>
            </a:extLst>
          </p:cNvPr>
          <p:cNvSpPr/>
          <p:nvPr/>
        </p:nvSpPr>
        <p:spPr>
          <a:xfrm>
            <a:off x="208825" y="4621649"/>
            <a:ext cx="11794121" cy="14561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수원 시민들의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생활권으로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인구밀도가 높기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각종 건축물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학교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편의점 등의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시설이 많아서 치안신고 </a:t>
            </a:r>
            <a:r>
              <a:rPr lang="ko-KR" altLang="en-US" sz="16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핫스팟도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집중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대부분의 면적을 차지하는 녹지를 제외하고 국지적으로 인구와 시설이 존재하며 치안신고 또한 그와 비례한다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수원의 중심부와 가까운 곳을 제외하고 </a:t>
            </a:r>
            <a:r>
              <a:rPr lang="ko-KR" altLang="en-US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녹지의 분포가 다른 군집들에 비해 많으며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 외권으로 볼 수 있다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959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D7925-C0F9-40C1-8281-C74FA2F612FC}"/>
              </a:ext>
            </a:extLst>
          </p:cNvPr>
          <p:cNvSpPr txBox="1">
            <a:spLocks/>
          </p:cNvSpPr>
          <p:nvPr/>
        </p:nvSpPr>
        <p:spPr>
          <a:xfrm>
            <a:off x="1524000" y="2872827"/>
            <a:ext cx="9144000" cy="11123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활용변수 정의</a:t>
            </a:r>
          </a:p>
        </p:txBody>
      </p:sp>
    </p:spTree>
    <p:extLst>
      <p:ext uri="{BB962C8B-B14F-4D97-AF65-F5344CB8AC3E}">
        <p14:creationId xmlns:p14="http://schemas.microsoft.com/office/powerpoint/2010/main" val="19764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CF53A-BF2A-470D-A3FE-C49F6E385558}"/>
              </a:ext>
            </a:extLst>
          </p:cNvPr>
          <p:cNvSpPr txBox="1"/>
          <p:nvPr/>
        </p:nvSpPr>
        <p:spPr>
          <a:xfrm>
            <a:off x="4529744" y="4129437"/>
            <a:ext cx="230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회귀계수 군집화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DE897-5B57-4FB3-B551-FEBEC32893DB}"/>
              </a:ext>
            </a:extLst>
          </p:cNvPr>
          <p:cNvSpPr txBox="1"/>
          <p:nvPr/>
        </p:nvSpPr>
        <p:spPr>
          <a:xfrm>
            <a:off x="862908" y="4129437"/>
            <a:ext cx="230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회귀계수 군집화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716CCF-2950-4C6B-8FFC-9B0C11BA74AC}"/>
              </a:ext>
            </a:extLst>
          </p:cNvPr>
          <p:cNvSpPr txBox="1"/>
          <p:nvPr/>
        </p:nvSpPr>
        <p:spPr>
          <a:xfrm>
            <a:off x="323176" y="4651446"/>
            <a:ext cx="7444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회귀계수의 경우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교통의 경우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클러스터로 나뉘었다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클러스터들을 결합해 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)-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결합 클러스터를 생성한다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격자별로 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–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교통의 회귀계수 양상을 동시에 해석하고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 세분화하여 특징을 파악한다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4F4D7-94E7-4431-998D-420C14B09E72}"/>
              </a:ext>
            </a:extLst>
          </p:cNvPr>
          <p:cNvSpPr txBox="1"/>
          <p:nvPr/>
        </p:nvSpPr>
        <p:spPr>
          <a:xfrm>
            <a:off x="284836" y="6158031"/>
            <a:ext cx="8223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2090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격자 중에서 차지하는 비율이 매우 적은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1’, 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2’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클러스터는 제외한다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7C89AE-9F66-4312-95CB-0CAA673A7EBB}"/>
              </a:ext>
            </a:extLst>
          </p:cNvPr>
          <p:cNvGrpSpPr/>
          <p:nvPr/>
        </p:nvGrpSpPr>
        <p:grpSpPr>
          <a:xfrm>
            <a:off x="90599" y="1371934"/>
            <a:ext cx="3468342" cy="2835257"/>
            <a:chOff x="8514403" y="3839580"/>
            <a:chExt cx="3734802" cy="3053079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7F9274D0-A57B-4CCF-87E7-4C9B6AF18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403" y="3839580"/>
              <a:ext cx="3734802" cy="305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94854-4296-42C3-9492-7C64E4103053}"/>
                </a:ext>
              </a:extLst>
            </p:cNvPr>
            <p:cNvSpPr txBox="1"/>
            <p:nvPr/>
          </p:nvSpPr>
          <p:spPr>
            <a:xfrm>
              <a:off x="9933108" y="5803240"/>
              <a:ext cx="1324036" cy="281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CEDD13-7CA6-44E7-B287-435D0CCEE2C8}"/>
                </a:ext>
              </a:extLst>
            </p:cNvPr>
            <p:cNvSpPr txBox="1"/>
            <p:nvPr/>
          </p:nvSpPr>
          <p:spPr>
            <a:xfrm>
              <a:off x="8661769" y="5608622"/>
              <a:ext cx="1324036" cy="281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9EFA8-387C-473C-8793-7C836C27DD7A}"/>
                </a:ext>
              </a:extLst>
            </p:cNvPr>
            <p:cNvSpPr txBox="1"/>
            <p:nvPr/>
          </p:nvSpPr>
          <p:spPr>
            <a:xfrm>
              <a:off x="9960550" y="4750953"/>
              <a:ext cx="1324036" cy="281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치안 군집 </a:t>
              </a:r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48252F-B4FF-4E1A-90A0-D2ECC91D235F}"/>
              </a:ext>
            </a:extLst>
          </p:cNvPr>
          <p:cNvGrpSpPr/>
          <p:nvPr/>
        </p:nvGrpSpPr>
        <p:grpSpPr>
          <a:xfrm>
            <a:off x="3734517" y="1322215"/>
            <a:ext cx="3719579" cy="2897811"/>
            <a:chOff x="8508025" y="359327"/>
            <a:chExt cx="3575945" cy="2785910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DD7780FD-099D-4F29-ACA8-08D9CBCFE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025" y="359327"/>
              <a:ext cx="3575945" cy="2785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D2074F-122C-49DA-96DE-4B9AF4BDDDE7}"/>
                </a:ext>
              </a:extLst>
            </p:cNvPr>
            <p:cNvSpPr txBox="1"/>
            <p:nvPr/>
          </p:nvSpPr>
          <p:spPr>
            <a:xfrm>
              <a:off x="10381804" y="2165440"/>
              <a:ext cx="1219647" cy="26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91AE6D-4437-4705-8107-F819870AF222}"/>
                </a:ext>
              </a:extLst>
            </p:cNvPr>
            <p:cNvSpPr txBox="1"/>
            <p:nvPr/>
          </p:nvSpPr>
          <p:spPr>
            <a:xfrm>
              <a:off x="9424496" y="2179718"/>
              <a:ext cx="1219647" cy="26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1A2EE2-72C0-4EED-A854-9CE1981431FC}"/>
                </a:ext>
              </a:extLst>
            </p:cNvPr>
            <p:cNvSpPr txBox="1"/>
            <p:nvPr/>
          </p:nvSpPr>
          <p:spPr>
            <a:xfrm>
              <a:off x="8661769" y="1768699"/>
              <a:ext cx="1219647" cy="26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F04523-5837-438E-B040-87F4CAFE4394}"/>
                </a:ext>
              </a:extLst>
            </p:cNvPr>
            <p:cNvSpPr txBox="1"/>
            <p:nvPr/>
          </p:nvSpPr>
          <p:spPr>
            <a:xfrm>
              <a:off x="10663212" y="1645082"/>
              <a:ext cx="1219647" cy="26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 군집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E046B3-295D-48D9-AB1C-89D6C9B595E9}"/>
              </a:ext>
            </a:extLst>
          </p:cNvPr>
          <p:cNvGrpSpPr/>
          <p:nvPr/>
        </p:nvGrpSpPr>
        <p:grpSpPr>
          <a:xfrm>
            <a:off x="8419320" y="4077125"/>
            <a:ext cx="3541564" cy="2806860"/>
            <a:chOff x="8023549" y="3862054"/>
            <a:chExt cx="3736329" cy="2961221"/>
          </a:xfrm>
        </p:grpSpPr>
        <p:pic>
          <p:nvPicPr>
            <p:cNvPr id="32" name="Picture 10">
              <a:extLst>
                <a:ext uri="{FF2B5EF4-FFF2-40B4-BE49-F238E27FC236}">
                  <a16:creationId xmlns:a16="http://schemas.microsoft.com/office/drawing/2014/main" id="{A59A6860-7129-4000-82E5-AC88BC5B0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90" y="3862054"/>
              <a:ext cx="3642888" cy="296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99523A8-8CB9-4687-86ED-C2E6786B427D}"/>
                </a:ext>
              </a:extLst>
            </p:cNvPr>
            <p:cNvSpPr/>
            <p:nvPr/>
          </p:nvSpPr>
          <p:spPr>
            <a:xfrm rot="2780322">
              <a:off x="8377719" y="5835422"/>
              <a:ext cx="524019" cy="12323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AB1219B-82C7-47BF-9A93-E641CDC3FE48}"/>
              </a:ext>
            </a:extLst>
          </p:cNvPr>
          <p:cNvGrpSpPr/>
          <p:nvPr/>
        </p:nvGrpSpPr>
        <p:grpSpPr>
          <a:xfrm>
            <a:off x="8395971" y="1143195"/>
            <a:ext cx="3549102" cy="3018605"/>
            <a:chOff x="625590" y="1836184"/>
            <a:chExt cx="3600000" cy="3061895"/>
          </a:xfrm>
        </p:grpSpPr>
        <p:pic>
          <p:nvPicPr>
            <p:cNvPr id="36" name="Picture 20">
              <a:extLst>
                <a:ext uri="{FF2B5EF4-FFF2-40B4-BE49-F238E27FC236}">
                  <a16:creationId xmlns:a16="http://schemas.microsoft.com/office/drawing/2014/main" id="{E934D3A7-868F-42F5-B644-B9E6F79B0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90" y="1836184"/>
              <a:ext cx="3600000" cy="306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E53A93-7C79-46F0-B493-1AD65D4AD96B}"/>
                </a:ext>
              </a:extLst>
            </p:cNvPr>
            <p:cNvSpPr txBox="1"/>
            <p:nvPr/>
          </p:nvSpPr>
          <p:spPr>
            <a:xfrm rot="10800000" flipV="1">
              <a:off x="3292143" y="3997521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913C44-9A8B-4E4A-9A15-5B998BC52B99}"/>
                </a:ext>
              </a:extLst>
            </p:cNvPr>
            <p:cNvSpPr txBox="1"/>
            <p:nvPr/>
          </p:nvSpPr>
          <p:spPr>
            <a:xfrm rot="10800000" flipV="1">
              <a:off x="2607327" y="3784750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6F0023-34AA-412B-925D-A678FBAEAE0E}"/>
                </a:ext>
              </a:extLst>
            </p:cNvPr>
            <p:cNvSpPr txBox="1"/>
            <p:nvPr/>
          </p:nvSpPr>
          <p:spPr>
            <a:xfrm rot="10800000" flipV="1">
              <a:off x="1547903" y="2721776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05F023-88A2-479D-81F1-564E7133EF29}"/>
                </a:ext>
              </a:extLst>
            </p:cNvPr>
            <p:cNvSpPr txBox="1"/>
            <p:nvPr/>
          </p:nvSpPr>
          <p:spPr>
            <a:xfrm rot="10800000" flipV="1">
              <a:off x="2236011" y="2272726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C31E774-7C7D-41E3-B61A-0C9DAB5E3AC6}"/>
                </a:ext>
              </a:extLst>
            </p:cNvPr>
            <p:cNvSpPr txBox="1"/>
            <p:nvPr/>
          </p:nvSpPr>
          <p:spPr>
            <a:xfrm rot="10800000" flipV="1">
              <a:off x="2906946" y="2878658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1191E8-2F4C-4015-A80D-645E55CCC3D0}"/>
                </a:ext>
              </a:extLst>
            </p:cNvPr>
            <p:cNvSpPr txBox="1"/>
            <p:nvPr/>
          </p:nvSpPr>
          <p:spPr>
            <a:xfrm rot="10800000" flipV="1">
              <a:off x="924120" y="3661639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B508DE-A5BC-4096-91F1-8BE458A8BB41}"/>
                </a:ext>
              </a:extLst>
            </p:cNvPr>
            <p:cNvSpPr txBox="1"/>
            <p:nvPr/>
          </p:nvSpPr>
          <p:spPr>
            <a:xfrm rot="10800000" flipV="1">
              <a:off x="1837531" y="3763223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D0B768-7536-47D4-91C7-F515F7F25FD3}"/>
                </a:ext>
              </a:extLst>
            </p:cNvPr>
            <p:cNvSpPr txBox="1"/>
            <p:nvPr/>
          </p:nvSpPr>
          <p:spPr>
            <a:xfrm rot="10800000" flipV="1">
              <a:off x="2324360" y="3080492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</p:grpSp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FC77F0D7-9440-4329-A89A-D324D6E3AE31}"/>
              </a:ext>
            </a:extLst>
          </p:cNvPr>
          <p:cNvSpPr/>
          <p:nvPr/>
        </p:nvSpPr>
        <p:spPr>
          <a:xfrm>
            <a:off x="3450857" y="2734361"/>
            <a:ext cx="496745" cy="456718"/>
          </a:xfrm>
          <a:prstGeom prst="mathPlus">
            <a:avLst>
              <a:gd name="adj1" fmla="val 144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B5A4EBA6-6005-46C4-98DD-4602D148C4F0}"/>
              </a:ext>
            </a:extLst>
          </p:cNvPr>
          <p:cNvSpPr/>
          <p:nvPr/>
        </p:nvSpPr>
        <p:spPr>
          <a:xfrm>
            <a:off x="7767602" y="2888981"/>
            <a:ext cx="414096" cy="180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486434-5002-4E19-BBDA-44EAC914EEEF}"/>
              </a:ext>
            </a:extLst>
          </p:cNvPr>
          <p:cNvSpPr txBox="1"/>
          <p:nvPr/>
        </p:nvSpPr>
        <p:spPr>
          <a:xfrm>
            <a:off x="8507890" y="977038"/>
            <a:ext cx="3346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)-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결합 클러스터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0B11EE-40A1-4CB7-808B-01FB3C053B64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1A1E1D19-7D6F-4314-BA9F-373987DE59C9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8" name="Rectangle 37">
              <a:extLst>
                <a:ext uri="{FF2B5EF4-FFF2-40B4-BE49-F238E27FC236}">
                  <a16:creationId xmlns:a16="http://schemas.microsoft.com/office/drawing/2014/main" id="{3E4B1987-EC02-45FF-BEBB-54C8E54F876F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9" name="Rectangle 37">
              <a:extLst>
                <a:ext uri="{FF2B5EF4-FFF2-40B4-BE49-F238E27FC236}">
                  <a16:creationId xmlns:a16="http://schemas.microsoft.com/office/drawing/2014/main" id="{F9E4957C-2C1D-40C8-8775-953B39EE90C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0" name="Rectangle 37">
              <a:extLst>
                <a:ext uri="{FF2B5EF4-FFF2-40B4-BE49-F238E27FC236}">
                  <a16:creationId xmlns:a16="http://schemas.microsoft.com/office/drawing/2014/main" id="{8453B1AF-3B13-4373-B72F-EBBEBFFBFF08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99DCC37-B998-4110-9174-F7245C8BBD4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99B9622-0478-4CF8-8A7C-D4F0FE4B162A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9D5268B-3FFE-4D3D-B2FB-9AAC1346A525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37">
              <a:extLst>
                <a:ext uri="{FF2B5EF4-FFF2-40B4-BE49-F238E27FC236}">
                  <a16:creationId xmlns:a16="http://schemas.microsoft.com/office/drawing/2014/main" id="{EDA1FCD1-5A3A-449A-BB7B-B99AF9463895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5" name="Rectangle 37">
              <a:extLst>
                <a:ext uri="{FF2B5EF4-FFF2-40B4-BE49-F238E27FC236}">
                  <a16:creationId xmlns:a16="http://schemas.microsoft.com/office/drawing/2014/main" id="{A2CB4DD5-F81D-44FB-B70A-03D2D82300F1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F93C5B7-F759-47C2-B42E-B72D16C976EB}"/>
              </a:ext>
            </a:extLst>
          </p:cNvPr>
          <p:cNvSpPr txBox="1"/>
          <p:nvPr/>
        </p:nvSpPr>
        <p:spPr>
          <a:xfrm>
            <a:off x="64770" y="1059181"/>
            <a:ext cx="833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)-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지리가중회귀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(GWR)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 결합 군집 해석</a:t>
            </a:r>
          </a:p>
        </p:txBody>
      </p:sp>
    </p:spTree>
    <p:extLst>
      <p:ext uri="{BB962C8B-B14F-4D97-AF65-F5344CB8AC3E}">
        <p14:creationId xmlns:p14="http://schemas.microsoft.com/office/powerpoint/2010/main" val="229270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>
            <a:extLst>
              <a:ext uri="{FF2B5EF4-FFF2-40B4-BE49-F238E27FC236}">
                <a16:creationId xmlns:a16="http://schemas.microsoft.com/office/drawing/2014/main" id="{9B89E2B5-6A1C-4DD5-AA20-4F828A0DA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074" y="964261"/>
            <a:ext cx="245007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54966BD-1408-49AF-9B45-5A57FF38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64261"/>
            <a:ext cx="245007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9DCB81-1BFD-4F56-80A6-DE3F29529CF4}"/>
              </a:ext>
            </a:extLst>
          </p:cNvPr>
          <p:cNvSpPr txBox="1"/>
          <p:nvPr/>
        </p:nvSpPr>
        <p:spPr>
          <a:xfrm rot="10800000" flipV="1">
            <a:off x="111760" y="5090404"/>
            <a:ext cx="2302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횡단보도의 경우 녹지에 해당하는 군집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일부 지역을 중심으로 외곽지역에 </a:t>
            </a:r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음의 관계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나타나지만 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신고건수 증가요인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BD1B67-40E1-41E8-8467-BB349AAD1D00}"/>
              </a:ext>
            </a:extLst>
          </p:cNvPr>
          <p:cNvSpPr txBox="1"/>
          <p:nvPr/>
        </p:nvSpPr>
        <p:spPr>
          <a:xfrm rot="10800000" flipV="1">
            <a:off x="2419889" y="5167547"/>
            <a:ext cx="2510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차로수의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수원시 중심부 지역을 중심으로 외곽지역까지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전부 양의 관계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나타나는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신고건수의 뚜렷한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증가요인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계수값도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전체적으로 매우 크다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0" name="Picture 58">
            <a:extLst>
              <a:ext uri="{FF2B5EF4-FFF2-40B4-BE49-F238E27FC236}">
                <a16:creationId xmlns:a16="http://schemas.microsoft.com/office/drawing/2014/main" id="{C7E0E1D0-42F9-4FA7-B5B3-B8551F2D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619" y="3179634"/>
            <a:ext cx="245007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2">
            <a:extLst>
              <a:ext uri="{FF2B5EF4-FFF2-40B4-BE49-F238E27FC236}">
                <a16:creationId xmlns:a16="http://schemas.microsoft.com/office/drawing/2014/main" id="{8B980FC5-4960-48CB-9D56-8A6461C21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179634"/>
            <a:ext cx="245007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146EE579-4595-4498-B948-10C85BAE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451" y="961009"/>
            <a:ext cx="2450072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8ED3DC30-313E-4C27-BF4A-0E9107AC6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471" y="961009"/>
            <a:ext cx="245007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01EDADF3-481E-4581-9141-A1963C5A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889" y="981243"/>
            <a:ext cx="2450072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4">
            <a:extLst>
              <a:ext uri="{FF2B5EF4-FFF2-40B4-BE49-F238E27FC236}">
                <a16:creationId xmlns:a16="http://schemas.microsoft.com/office/drawing/2014/main" id="{3710177E-713E-4161-90F5-DB820ADEC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237" y="3179634"/>
            <a:ext cx="245007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0">
            <a:extLst>
              <a:ext uri="{FF2B5EF4-FFF2-40B4-BE49-F238E27FC236}">
                <a16:creationId xmlns:a16="http://schemas.microsoft.com/office/drawing/2014/main" id="{FABBCAD5-1074-4CEC-8D65-EA013088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471" y="3179634"/>
            <a:ext cx="245007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B90A1E4-C1C5-46ED-A3E5-9F0DF06D1510}"/>
              </a:ext>
            </a:extLst>
          </p:cNvPr>
          <p:cNvSpPr txBox="1"/>
          <p:nvPr/>
        </p:nvSpPr>
        <p:spPr>
          <a:xfrm rot="10800000" flipV="1">
            <a:off x="4864692" y="5045678"/>
            <a:ext cx="25104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주거지역면적의 경우 군집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중심으로 외곽지역까지 거의 모든 영역에서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양의 관계가 나타나는 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신고건수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뚜렷한 증가요인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일부 외곽지역은 음</a:t>
            </a:r>
            <a:r>
              <a:rPr lang="en-US" altLang="ko-KR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관계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나타나지만 그 정도가 매우 적다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C4AD64-980F-4863-BA8F-FCD29E9ADFF3}"/>
              </a:ext>
            </a:extLst>
          </p:cNvPr>
          <p:cNvSpPr txBox="1"/>
          <p:nvPr/>
        </p:nvSpPr>
        <p:spPr>
          <a:xfrm rot="10800000" flipV="1">
            <a:off x="7279310" y="5009160"/>
            <a:ext cx="25104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격자별개수의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군집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제외하고 거의 </a:t>
            </a:r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영역에서 음</a:t>
            </a:r>
            <a:r>
              <a:rPr lang="en-US" altLang="ko-KR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관계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나타나는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신고건수 뚜렷한 감소요인으로 계수의 절댓값은 작은 편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지역은 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관계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나타나지만 그 정도가 매우 적다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" name="Picture 68">
            <a:extLst>
              <a:ext uri="{FF2B5EF4-FFF2-40B4-BE49-F238E27FC236}">
                <a16:creationId xmlns:a16="http://schemas.microsoft.com/office/drawing/2014/main" id="{A6B66FF3-79A8-444E-AFB2-E0412880F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889" y="3135307"/>
            <a:ext cx="2450072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F8F06C-AC75-46DA-BF7E-CB17C7287AEF}"/>
              </a:ext>
            </a:extLst>
          </p:cNvPr>
          <p:cNvSpPr txBox="1"/>
          <p:nvPr/>
        </p:nvSpPr>
        <p:spPr>
          <a:xfrm rot="10800000" flipV="1">
            <a:off x="9724113" y="5053487"/>
            <a:ext cx="251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 면적의 경우 군집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3,7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중심부 지역을 중심으로 외곽지역까지 전부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양의 관계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나타나는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신고건수의 뚜렷한 증가요인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FB4AA0-89EB-4DAE-B54B-E7B3A77DC1EC}"/>
              </a:ext>
            </a:extLst>
          </p:cNvPr>
          <p:cNvSpPr txBox="1"/>
          <p:nvPr/>
        </p:nvSpPr>
        <p:spPr>
          <a:xfrm rot="10800000" flipV="1">
            <a:off x="453342" y="6283258"/>
            <a:ext cx="11285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주거지역을 중심으로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차로수와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같은 가로환경요인에 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받는 교통관련 신고건수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업무시설에는 음</a:t>
            </a:r>
            <a:r>
              <a:rPr lang="en-US" altLang="ko-KR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상업지역에서 약하지만 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6370B4-5262-4C31-9226-0E00F0BF06BD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30710C6B-083C-4E7F-ACF2-93D964B95101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7B97817D-F66C-49C0-A92F-F44FBD443DA6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79906CAB-A79D-457A-B64F-8A476D65987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3B8B90B4-14CE-42A3-9375-6C6B4A168363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A58559D-5EF2-4E9C-803C-DF1EA07B617B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83C6A80-87BB-4B81-9B18-AD5C82BB642C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BF5ACB9-4655-491D-AC9D-73A1D0C65915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D32DD027-12A7-4C51-9B63-115589E8C894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D11C291E-3812-49A3-B7B1-25978C92C256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19F9482-F9A8-4388-9FFE-9772EE21C710}"/>
              </a:ext>
            </a:extLst>
          </p:cNvPr>
          <p:cNvSpPr txBox="1"/>
          <p:nvPr/>
        </p:nvSpPr>
        <p:spPr>
          <a:xfrm rot="10800000" flipV="1">
            <a:off x="275104" y="294426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02DE8B-305B-4B67-AE3A-F5C1DAA91C15}"/>
              </a:ext>
            </a:extLst>
          </p:cNvPr>
          <p:cNvSpPr txBox="1"/>
          <p:nvPr/>
        </p:nvSpPr>
        <p:spPr>
          <a:xfrm rot="10800000" flipV="1">
            <a:off x="2702647" y="294426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932EE-184D-46E1-86FD-4359C776D8EF}"/>
              </a:ext>
            </a:extLst>
          </p:cNvPr>
          <p:cNvSpPr txBox="1"/>
          <p:nvPr/>
        </p:nvSpPr>
        <p:spPr>
          <a:xfrm rot="10800000" flipV="1">
            <a:off x="5137349" y="294426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6408EA-3AAC-4E33-9DBF-A152AE0CFCF0}"/>
              </a:ext>
            </a:extLst>
          </p:cNvPr>
          <p:cNvSpPr txBox="1"/>
          <p:nvPr/>
        </p:nvSpPr>
        <p:spPr>
          <a:xfrm rot="10800000" flipV="1">
            <a:off x="7453823" y="294426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765B10-5CBE-4DE5-8BAD-6C8B6EF7088B}"/>
              </a:ext>
            </a:extLst>
          </p:cNvPr>
          <p:cNvSpPr txBox="1"/>
          <p:nvPr/>
        </p:nvSpPr>
        <p:spPr>
          <a:xfrm rot="10800000" flipV="1">
            <a:off x="10090423" y="294426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상업시설면적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88396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977560-A5FB-492C-84A0-7DDD27C4F992}"/>
              </a:ext>
            </a:extLst>
          </p:cNvPr>
          <p:cNvSpPr/>
          <p:nvPr/>
        </p:nvSpPr>
        <p:spPr>
          <a:xfrm>
            <a:off x="356620" y="2636785"/>
            <a:ext cx="3479384" cy="3155241"/>
          </a:xfrm>
          <a:prstGeom prst="roundRect">
            <a:avLst>
              <a:gd name="adj" fmla="val 8867"/>
            </a:avLst>
          </a:prstGeom>
          <a:solidFill>
            <a:srgbClr val="ED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9BCEDC5-603D-4C8F-892F-2C3687490B01}"/>
              </a:ext>
            </a:extLst>
          </p:cNvPr>
          <p:cNvSpPr/>
          <p:nvPr/>
        </p:nvSpPr>
        <p:spPr>
          <a:xfrm>
            <a:off x="7867846" y="2304660"/>
            <a:ext cx="3967534" cy="4188853"/>
          </a:xfrm>
          <a:prstGeom prst="roundRect">
            <a:avLst>
              <a:gd name="adj" fmla="val 8867"/>
            </a:avLst>
          </a:prstGeom>
          <a:solidFill>
            <a:srgbClr val="ED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675872-6845-4A9A-AF8E-CC3869F67C2E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6" name="Rectangle 37">
              <a:extLst>
                <a:ext uri="{FF2B5EF4-FFF2-40B4-BE49-F238E27FC236}">
                  <a16:creationId xmlns:a16="http://schemas.microsoft.com/office/drawing/2014/main" id="{F49816F4-90E5-4629-AA5E-8F721B05F222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7" name="Rectangle 37">
              <a:extLst>
                <a:ext uri="{FF2B5EF4-FFF2-40B4-BE49-F238E27FC236}">
                  <a16:creationId xmlns:a16="http://schemas.microsoft.com/office/drawing/2014/main" id="{043C8B2E-B431-4924-A302-97674FB5196F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Rectangle 37">
              <a:extLst>
                <a:ext uri="{FF2B5EF4-FFF2-40B4-BE49-F238E27FC236}">
                  <a16:creationId xmlns:a16="http://schemas.microsoft.com/office/drawing/2014/main" id="{300FEFD3-AE19-4DB3-94E9-C37F5B4CF7A9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9" name="Rectangle 37">
              <a:extLst>
                <a:ext uri="{FF2B5EF4-FFF2-40B4-BE49-F238E27FC236}">
                  <a16:creationId xmlns:a16="http://schemas.microsoft.com/office/drawing/2014/main" id="{D3920DDF-E25C-47E9-8FE8-A115778EB986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E9B650E-A908-4127-A712-4FACF64F76B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85417D-D6D3-4E32-A187-152275CE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5BF0CA8-977D-43FD-8335-1E5FE0381131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186E104A-1A72-456C-8A48-8254A29C39BA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474384DB-CD73-4CBD-A9FC-E975F82E5EFE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FF62694-1D98-433A-B515-6041B0BD467D}"/>
              </a:ext>
            </a:extLst>
          </p:cNvPr>
          <p:cNvSpPr txBox="1">
            <a:spLocks/>
          </p:cNvSpPr>
          <p:nvPr/>
        </p:nvSpPr>
        <p:spPr>
          <a:xfrm>
            <a:off x="680325" y="1248177"/>
            <a:ext cx="11155050" cy="963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분할한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클러스터를 </a:t>
            </a:r>
            <a:r>
              <a:rPr lang="ko-KR" altLang="en-US" sz="24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용도지역도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녹지지역분포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주거지역분포를 기준으로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4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개의 新 군집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통합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BB3B398-E024-4097-9944-17B4DC3A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404" y="2411509"/>
            <a:ext cx="1800000" cy="17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7F03B61-2991-417B-8020-32828F760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26" y="2411509"/>
            <a:ext cx="1800000" cy="17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E3878A-AE19-4590-8BBA-D3BB674E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26" y="4337445"/>
            <a:ext cx="1800000" cy="17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4F32CAF-9994-4008-897B-112357F3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423" y="4337445"/>
            <a:ext cx="1800000" cy="17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D2036CAD-3CD6-4639-80D7-B1A8DC437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t="7894" r="-239" b="-7894"/>
          <a:stretch/>
        </p:blipFill>
        <p:spPr bwMode="auto">
          <a:xfrm>
            <a:off x="4687759" y="2211607"/>
            <a:ext cx="2115104" cy="211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5D17DF-30B1-43C5-8512-86071A837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3081" y="4504012"/>
            <a:ext cx="1814582" cy="1957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517098-422B-4DED-ABC4-A10C8D9DAA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1816" y="4504012"/>
            <a:ext cx="1814583" cy="198490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E3866E-F10C-48DF-8539-178401B94838}"/>
              </a:ext>
            </a:extLst>
          </p:cNvPr>
          <p:cNvGrpSpPr/>
          <p:nvPr/>
        </p:nvGrpSpPr>
        <p:grpSpPr>
          <a:xfrm>
            <a:off x="286902" y="2773421"/>
            <a:ext cx="3549102" cy="3018605"/>
            <a:chOff x="625590" y="1836184"/>
            <a:chExt cx="3600000" cy="3061895"/>
          </a:xfrm>
        </p:grpSpPr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64AFE1DB-B84D-4875-AAD2-9E6895DB1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90" y="1836184"/>
              <a:ext cx="3600000" cy="306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9E8EFD-ABAE-4379-8F37-FE8274A47914}"/>
                </a:ext>
              </a:extLst>
            </p:cNvPr>
            <p:cNvSpPr txBox="1"/>
            <p:nvPr/>
          </p:nvSpPr>
          <p:spPr>
            <a:xfrm rot="10800000" flipV="1">
              <a:off x="3292143" y="3997521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CBB578-5ED5-4472-A024-9361513A307E}"/>
                </a:ext>
              </a:extLst>
            </p:cNvPr>
            <p:cNvSpPr txBox="1"/>
            <p:nvPr/>
          </p:nvSpPr>
          <p:spPr>
            <a:xfrm rot="10800000" flipV="1">
              <a:off x="2607327" y="3784750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426F75-B94E-43FA-B528-DB4590EB0DD1}"/>
                </a:ext>
              </a:extLst>
            </p:cNvPr>
            <p:cNvSpPr txBox="1"/>
            <p:nvPr/>
          </p:nvSpPr>
          <p:spPr>
            <a:xfrm rot="10800000" flipV="1">
              <a:off x="1547903" y="2721776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4E36C1-CE99-4A66-8304-E446BB837F5F}"/>
                </a:ext>
              </a:extLst>
            </p:cNvPr>
            <p:cNvSpPr txBox="1"/>
            <p:nvPr/>
          </p:nvSpPr>
          <p:spPr>
            <a:xfrm rot="10800000" flipV="1">
              <a:off x="2236011" y="2272726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78186D-BB52-4FCA-858A-E1B1951B84CB}"/>
                </a:ext>
              </a:extLst>
            </p:cNvPr>
            <p:cNvSpPr txBox="1"/>
            <p:nvPr/>
          </p:nvSpPr>
          <p:spPr>
            <a:xfrm rot="10800000" flipV="1">
              <a:off x="2906946" y="2878658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740DDF-2B02-478D-8B61-26FE4DC36207}"/>
                </a:ext>
              </a:extLst>
            </p:cNvPr>
            <p:cNvSpPr txBox="1"/>
            <p:nvPr/>
          </p:nvSpPr>
          <p:spPr>
            <a:xfrm rot="10800000" flipV="1">
              <a:off x="924120" y="3661639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DF51D9-831B-45FC-91F3-192191BBAF5A}"/>
                </a:ext>
              </a:extLst>
            </p:cNvPr>
            <p:cNvSpPr txBox="1"/>
            <p:nvPr/>
          </p:nvSpPr>
          <p:spPr>
            <a:xfrm rot="10800000" flipV="1">
              <a:off x="1837531" y="3763223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CEDC7-C64D-462C-923C-7C3E3EAD0C4F}"/>
                </a:ext>
              </a:extLst>
            </p:cNvPr>
            <p:cNvSpPr txBox="1"/>
            <p:nvPr/>
          </p:nvSpPr>
          <p:spPr>
            <a:xfrm rot="10800000" flipV="1">
              <a:off x="2324360" y="3080492"/>
              <a:ext cx="684815" cy="234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군집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262981-683A-462C-BC04-C37F7A08188E}"/>
              </a:ext>
            </a:extLst>
          </p:cNvPr>
          <p:cNvSpPr txBox="1"/>
          <p:nvPr/>
        </p:nvSpPr>
        <p:spPr>
          <a:xfrm>
            <a:off x="4732795" y="4058040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용도지역도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779643-C157-4508-A272-7B51BD6905BF}"/>
              </a:ext>
            </a:extLst>
          </p:cNvPr>
          <p:cNvSpPr txBox="1"/>
          <p:nvPr/>
        </p:nvSpPr>
        <p:spPr>
          <a:xfrm>
            <a:off x="3888941" y="6427394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녹지지역면적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0C29E6-EBDB-46F8-A88A-DEF191BC08AB}"/>
              </a:ext>
            </a:extLst>
          </p:cNvPr>
          <p:cNvSpPr txBox="1"/>
          <p:nvPr/>
        </p:nvSpPr>
        <p:spPr>
          <a:xfrm>
            <a:off x="5819983" y="6441012"/>
            <a:ext cx="208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핫스팟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33F3F-BD18-42C8-9E4C-92C60F94D396}"/>
              </a:ext>
            </a:extLst>
          </p:cNvPr>
          <p:cNvSpPr txBox="1"/>
          <p:nvPr/>
        </p:nvSpPr>
        <p:spPr>
          <a:xfrm>
            <a:off x="7882211" y="4065531"/>
            <a:ext cx="20805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 /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085C20-F56A-4D89-884F-49DF9719C509}"/>
              </a:ext>
            </a:extLst>
          </p:cNvPr>
          <p:cNvSpPr txBox="1"/>
          <p:nvPr/>
        </p:nvSpPr>
        <p:spPr>
          <a:xfrm>
            <a:off x="9754808" y="4052407"/>
            <a:ext cx="208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4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E24C6D-2D92-4873-9433-18F185FF41A3}"/>
              </a:ext>
            </a:extLst>
          </p:cNvPr>
          <p:cNvSpPr txBox="1"/>
          <p:nvPr/>
        </p:nvSpPr>
        <p:spPr>
          <a:xfrm>
            <a:off x="7879910" y="5976181"/>
            <a:ext cx="208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생활권 지역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0 /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D3D01C-720D-4C0F-A13F-0810A0CE0B9C}"/>
              </a:ext>
            </a:extLst>
          </p:cNvPr>
          <p:cNvSpPr txBox="1"/>
          <p:nvPr/>
        </p:nvSpPr>
        <p:spPr>
          <a:xfrm>
            <a:off x="9754808" y="5976181"/>
            <a:ext cx="208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 /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F53C68E-369D-4F1C-800B-43D42BB16944}"/>
              </a:ext>
            </a:extLst>
          </p:cNvPr>
          <p:cNvSpPr/>
          <p:nvPr/>
        </p:nvSpPr>
        <p:spPr>
          <a:xfrm>
            <a:off x="3946849" y="4101240"/>
            <a:ext cx="3948199" cy="451290"/>
          </a:xfrm>
          <a:prstGeom prst="rightArrow">
            <a:avLst>
              <a:gd name="adj1" fmla="val 25356"/>
              <a:gd name="adj2" fmla="val 65935"/>
            </a:avLst>
          </a:prstGeom>
          <a:solidFill>
            <a:srgbClr val="1B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018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5D95B1-87EC-42FB-B98B-7F5E35063B2D}"/>
              </a:ext>
            </a:extLst>
          </p:cNvPr>
          <p:cNvSpPr txBox="1"/>
          <p:nvPr/>
        </p:nvSpPr>
        <p:spPr>
          <a:xfrm>
            <a:off x="48920" y="915810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54">
            <a:extLst>
              <a:ext uri="{FF2B5EF4-FFF2-40B4-BE49-F238E27FC236}">
                <a16:creationId xmlns:a16="http://schemas.microsoft.com/office/drawing/2014/main" id="{137BBABE-B6FD-4CE8-8D15-5FC681E6F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48" y="1174062"/>
            <a:ext cx="2316432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5B3D425-6B6E-4445-B91D-BA8E57DD3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750" y="1174062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9FE8800A-E963-4C32-A0C4-DF32A16F3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90" y="1174062"/>
            <a:ext cx="2316432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0F82606-22AB-4E18-84F6-33FECA27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88" y="1174062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8">
            <a:extLst>
              <a:ext uri="{FF2B5EF4-FFF2-40B4-BE49-F238E27FC236}">
                <a16:creationId xmlns:a16="http://schemas.microsoft.com/office/drawing/2014/main" id="{3F0BE09A-DD90-4AC6-8465-36387C35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48" y="3929295"/>
            <a:ext cx="2316432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A28CE1AC-B033-42B1-A3CE-32F9D96B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70" y="3875295"/>
            <a:ext cx="197617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6">
            <a:extLst>
              <a:ext uri="{FF2B5EF4-FFF2-40B4-BE49-F238E27FC236}">
                <a16:creationId xmlns:a16="http://schemas.microsoft.com/office/drawing/2014/main" id="{D7B5CB98-A897-43CC-B9B8-A29F5A1A0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90" y="3875295"/>
            <a:ext cx="2316432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77DF62EE-A2AA-43D1-AC4F-B1A9D7BB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88" y="3875295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FF3FB5-1526-482A-9102-5FAB58966AC6}"/>
              </a:ext>
            </a:extLst>
          </p:cNvPr>
          <p:cNvSpPr txBox="1"/>
          <p:nvPr/>
        </p:nvSpPr>
        <p:spPr>
          <a:xfrm rot="10800000" flipV="1">
            <a:off x="980404" y="297695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EFD66-63F7-4B5A-9CE5-0D1FD3583DDA}"/>
              </a:ext>
            </a:extLst>
          </p:cNvPr>
          <p:cNvSpPr txBox="1"/>
          <p:nvPr/>
        </p:nvSpPr>
        <p:spPr>
          <a:xfrm rot="10800000" flipV="1">
            <a:off x="5175991" y="297695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6574B-0A60-4982-A985-12C4D891DF34}"/>
              </a:ext>
            </a:extLst>
          </p:cNvPr>
          <p:cNvSpPr txBox="1"/>
          <p:nvPr/>
        </p:nvSpPr>
        <p:spPr>
          <a:xfrm rot="10800000" flipV="1">
            <a:off x="1076187" y="575290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58E5F9-3375-484F-B43F-3C923D399E38}"/>
              </a:ext>
            </a:extLst>
          </p:cNvPr>
          <p:cNvSpPr txBox="1"/>
          <p:nvPr/>
        </p:nvSpPr>
        <p:spPr>
          <a:xfrm rot="10800000" flipV="1">
            <a:off x="5126607" y="575290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A9A75-BC10-45E0-A232-C1686F998B20}"/>
              </a:ext>
            </a:extLst>
          </p:cNvPr>
          <p:cNvSpPr txBox="1"/>
          <p:nvPr/>
        </p:nvSpPr>
        <p:spPr>
          <a:xfrm rot="10800000" flipV="1">
            <a:off x="34220" y="3280382"/>
            <a:ext cx="398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r>
              <a:rPr lang="en-US" altLang="ko-KR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주며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분포를 보이는 공동주거건축물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밀집 지역은 교통 신고건수를 감소시킬 것이다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374CC0-A94A-4C04-AAEF-DFE74928CE0C}"/>
              </a:ext>
            </a:extLst>
          </p:cNvPr>
          <p:cNvSpPr txBox="1"/>
          <p:nvPr/>
        </p:nvSpPr>
        <p:spPr>
          <a:xfrm rot="10800000" flipV="1">
            <a:off x="3957390" y="3314090"/>
            <a:ext cx="41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일부지역을 빼면 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주며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분포를 보인다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밀집 지역은 교통 신고건수를 증가시킬 것이다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BE280-0335-4F59-9E7B-49E8B7A92FDA}"/>
              </a:ext>
            </a:extLst>
          </p:cNvPr>
          <p:cNvSpPr txBox="1"/>
          <p:nvPr/>
        </p:nvSpPr>
        <p:spPr>
          <a:xfrm rot="10800000" flipV="1">
            <a:off x="34220" y="5978553"/>
            <a:ext cx="41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뚜렷하지 않다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밀집되지 않는다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82D13-BA3B-434B-9E9E-17460DFAD0EB}"/>
              </a:ext>
            </a:extLst>
          </p:cNvPr>
          <p:cNvSpPr txBox="1"/>
          <p:nvPr/>
        </p:nvSpPr>
        <p:spPr>
          <a:xfrm rot="10800000" flipV="1">
            <a:off x="3897129" y="5962537"/>
            <a:ext cx="41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매우 뚜렷한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보이며 집단화되어 있다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DCCFF33B-F3B6-4A3B-9ADF-1B3D04EC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50" y="1143490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FE897610-1922-4CD2-AA83-B72C3419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626" y="1174062"/>
            <a:ext cx="2316432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DE2D536-2F7D-459B-9FA6-1F579C8A5C49}"/>
              </a:ext>
            </a:extLst>
          </p:cNvPr>
          <p:cNvSpPr txBox="1"/>
          <p:nvPr/>
        </p:nvSpPr>
        <p:spPr>
          <a:xfrm rot="10800000" flipV="1">
            <a:off x="9202489" y="3026108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8C05E0EB-381E-4FF7-861F-44EA10D9C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623" y="3885913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2">
            <a:extLst>
              <a:ext uri="{FF2B5EF4-FFF2-40B4-BE49-F238E27FC236}">
                <a16:creationId xmlns:a16="http://schemas.microsoft.com/office/drawing/2014/main" id="{22E4280D-5660-4A82-B4F9-E5B29843C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473" y="3875295"/>
            <a:ext cx="2316432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825E33-1AEA-4064-AE7A-45AE3156754C}"/>
              </a:ext>
            </a:extLst>
          </p:cNvPr>
          <p:cNvSpPr txBox="1"/>
          <p:nvPr/>
        </p:nvSpPr>
        <p:spPr>
          <a:xfrm rot="10800000" flipV="1">
            <a:off x="9070278" y="572734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40260C-98B6-43D8-B7C4-C733C8F2C946}"/>
              </a:ext>
            </a:extLst>
          </p:cNvPr>
          <p:cNvSpPr txBox="1"/>
          <p:nvPr/>
        </p:nvSpPr>
        <p:spPr>
          <a:xfrm rot="10800000" flipV="1">
            <a:off x="8053479" y="3280383"/>
            <a:ext cx="41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뚜렷한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보이며 집단화되어 있다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E868FF-D3C9-4147-96F7-2CAF6A332DC8}"/>
              </a:ext>
            </a:extLst>
          </p:cNvPr>
          <p:cNvSpPr txBox="1"/>
          <p:nvPr/>
        </p:nvSpPr>
        <p:spPr>
          <a:xfrm rot="10800000" flipV="1">
            <a:off x="8088473" y="5962538"/>
            <a:ext cx="41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일부지역을 빼면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주며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보인다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밀집 지역은 교통 신고건수를 증가시킬 것이다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096FB0-E33C-4BD3-87B4-D1A404AEF599}"/>
              </a:ext>
            </a:extLst>
          </p:cNvPr>
          <p:cNvSpPr txBox="1"/>
          <p:nvPr/>
        </p:nvSpPr>
        <p:spPr>
          <a:xfrm rot="10800000" flipV="1">
            <a:off x="802640" y="6394680"/>
            <a:ext cx="10376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분포의 경우 양의 공간적 자기상관성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의미함과 동시에 높은 공간적 집중도를 보여준다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지역에 회귀계수도 높다면 높은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신고건수로 이어질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530453A-2C70-4D53-AAA8-6AEFE094CD66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B87EA8F7-B9FF-48FC-8684-22618347B9B8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DD81EF44-0B22-4DAE-9BFE-05FFC04FB3FD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694DFDB8-E3DB-44B6-893C-F1A144A1DE5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6AB9C9B2-55E1-4270-8BA4-082B0B118EDD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4E67326-371D-47F2-8B9D-E95CB16A8799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7669EC0-D152-476B-B0AD-D286AC105F86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7613195-FAB0-4C94-93C6-77E0DCF78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BCD21686-A785-4952-9FD8-8C0A4B1049CA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4646ADBE-843F-4BB5-8DC4-890D1AF8810B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550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5D95B1-87EC-42FB-B98B-7F5E35063B2D}"/>
              </a:ext>
            </a:extLst>
          </p:cNvPr>
          <p:cNvSpPr txBox="1"/>
          <p:nvPr/>
        </p:nvSpPr>
        <p:spPr>
          <a:xfrm>
            <a:off x="39245" y="949871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399D61E6-E777-41AB-8A46-9B2B87A2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03" y="943295"/>
            <a:ext cx="3636785" cy="15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18B7217-060B-4CC5-BF47-26E81B18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390" y="2245360"/>
            <a:ext cx="3524471" cy="15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9F28BEAD-DC9C-4DC7-9445-E92F5C89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300" y="1278964"/>
            <a:ext cx="2316432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0C0B9F46-B94A-48B1-B296-51CA8EE32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22" y="1224964"/>
            <a:ext cx="197617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330C7D17-F6E4-47B8-92EA-103941C1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42" y="3925003"/>
            <a:ext cx="209102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DA5B2D2-F3A5-4146-A03B-C2D0EBDC8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28" y="3894431"/>
            <a:ext cx="209102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3C33A8-A2B3-4169-B848-545844453E1A}"/>
              </a:ext>
            </a:extLst>
          </p:cNvPr>
          <p:cNvSpPr txBox="1"/>
          <p:nvPr/>
        </p:nvSpPr>
        <p:spPr>
          <a:xfrm rot="10800000" flipV="1">
            <a:off x="1067916" y="3147896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4C80E-40B2-46DA-B675-9673E402361C}"/>
              </a:ext>
            </a:extLst>
          </p:cNvPr>
          <p:cNvSpPr txBox="1"/>
          <p:nvPr/>
        </p:nvSpPr>
        <p:spPr>
          <a:xfrm rot="10800000" flipV="1">
            <a:off x="76342" y="578084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25A22D-0638-44E2-B6D0-79E0B58753FA}"/>
              </a:ext>
            </a:extLst>
          </p:cNvPr>
          <p:cNvSpPr txBox="1"/>
          <p:nvPr/>
        </p:nvSpPr>
        <p:spPr>
          <a:xfrm rot="10800000" flipV="1">
            <a:off x="2131473" y="578084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E56CC-269C-46E1-9F8A-441EFCFA669E}"/>
              </a:ext>
            </a:extLst>
          </p:cNvPr>
          <p:cNvSpPr txBox="1"/>
          <p:nvPr/>
        </p:nvSpPr>
        <p:spPr>
          <a:xfrm rot="10800000" flipV="1">
            <a:off x="4404841" y="572889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도로망 링크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0094E9-D7F0-4E81-9D18-C991A88DA1CB}"/>
              </a:ext>
            </a:extLst>
          </p:cNvPr>
          <p:cNvSpPr txBox="1"/>
          <p:nvPr/>
        </p:nvSpPr>
        <p:spPr>
          <a:xfrm rot="10800000" flipV="1">
            <a:off x="4484094" y="3113777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용도지역도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838463-4CA5-45A4-B922-54044EBE2156}"/>
              </a:ext>
            </a:extLst>
          </p:cNvPr>
          <p:cNvGrpSpPr/>
          <p:nvPr/>
        </p:nvGrpSpPr>
        <p:grpSpPr>
          <a:xfrm>
            <a:off x="4376994" y="1075900"/>
            <a:ext cx="2033935" cy="2037876"/>
            <a:chOff x="5080068" y="1075900"/>
            <a:chExt cx="2033935" cy="2037876"/>
          </a:xfrm>
        </p:grpSpPr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72AA5A65-3B69-4E0D-9389-DC8DAE812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68" y="1075900"/>
              <a:ext cx="2033935" cy="203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1AA27-7F01-4B3C-8236-119E89917A42}"/>
                </a:ext>
              </a:extLst>
            </p:cNvPr>
            <p:cNvSpPr/>
            <p:nvPr/>
          </p:nvSpPr>
          <p:spPr>
            <a:xfrm rot="3588789">
              <a:off x="5769029" y="2169413"/>
              <a:ext cx="1212844" cy="55918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71E063-4E79-43BA-883E-ABDF17CFFC47}"/>
              </a:ext>
            </a:extLst>
          </p:cNvPr>
          <p:cNvGrpSpPr/>
          <p:nvPr/>
        </p:nvGrpSpPr>
        <p:grpSpPr>
          <a:xfrm>
            <a:off x="4295701" y="3748749"/>
            <a:ext cx="2138282" cy="1976667"/>
            <a:chOff x="4998775" y="3748749"/>
            <a:chExt cx="2138282" cy="1976667"/>
          </a:xfrm>
        </p:grpSpPr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3150FF6-A4E6-4782-A5F9-C0E0ACA96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775" y="3748749"/>
              <a:ext cx="2138282" cy="1976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5DBB14-96D9-4B29-9078-6813A2ECF3FE}"/>
                </a:ext>
              </a:extLst>
            </p:cNvPr>
            <p:cNvSpPr/>
            <p:nvPr/>
          </p:nvSpPr>
          <p:spPr>
            <a:xfrm rot="3588789">
              <a:off x="5679282" y="4708173"/>
              <a:ext cx="1212844" cy="55918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A6D88D6-31B8-40AF-BA3F-6BEA52681A36}"/>
              </a:ext>
            </a:extLst>
          </p:cNvPr>
          <p:cNvSpPr txBox="1"/>
          <p:nvPr/>
        </p:nvSpPr>
        <p:spPr>
          <a:xfrm rot="10800000" flipV="1">
            <a:off x="199988" y="3487139"/>
            <a:ext cx="398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주며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나타나지 않는다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D72C89-A5C2-48C9-A3CD-6EFEC1E706EA}"/>
              </a:ext>
            </a:extLst>
          </p:cNvPr>
          <p:cNvSpPr txBox="1"/>
          <p:nvPr/>
        </p:nvSpPr>
        <p:spPr>
          <a:xfrm rot="10800000" flipV="1">
            <a:off x="3540200" y="3316715"/>
            <a:ext cx="398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군집은 대부분 주거지역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A20A37-ABB7-40B1-A345-013D4BF23942}"/>
              </a:ext>
            </a:extLst>
          </p:cNvPr>
          <p:cNvSpPr txBox="1"/>
          <p:nvPr/>
        </p:nvSpPr>
        <p:spPr>
          <a:xfrm rot="10800000" flipV="1">
            <a:off x="3279660" y="6003358"/>
            <a:ext cx="398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결합군집은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전지역에 도로망 링크가 연결되어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시민들의 주거와 도로를 통한 연결이 매우 활성화된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군집으로 이해할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89A3CC3-0EF7-4958-ADBC-622D482F436A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9C0375EC-1AC7-48A6-A712-8C7C4FECACB7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DD268BCB-650D-455D-BE22-370D1280BD71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FBC2443E-1BFF-4F61-8891-936209537EA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C1AA8529-ED39-4F15-8369-524D5E21CB25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56CAEA0-6657-4A97-9A88-FEC58DA90E1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BDE9DF0-C70A-40FC-869B-2869FF2281CF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6D7DCF5-F230-4831-9684-E77D24C02266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37">
              <a:extLst>
                <a:ext uri="{FF2B5EF4-FFF2-40B4-BE49-F238E27FC236}">
                  <a16:creationId xmlns:a16="http://schemas.microsoft.com/office/drawing/2014/main" id="{E44AA64F-07C1-452F-8543-D6163C52D131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A43FCE8B-7AEE-4FC5-A5A5-AD7D2553C2A1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46C00FC-865F-435B-B321-0572A3E0795C}"/>
              </a:ext>
            </a:extLst>
          </p:cNvPr>
          <p:cNvSpPr/>
          <p:nvPr/>
        </p:nvSpPr>
        <p:spPr>
          <a:xfrm>
            <a:off x="7078744" y="5350063"/>
            <a:ext cx="5072616" cy="14677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가로환경요인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영향으로 교통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건수가 주로 발생하기에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밀집된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주의를 요한다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업무시설과 공동주거건축물을 교통</a:t>
            </a:r>
            <a:r>
              <a:rPr lang="en-US" altLang="ko-KR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건수의 감소요인이지만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주거지역과 교육환경보호구역은 증가 요인이다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 지역보다는 교육환경보호구역의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양의 영향력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큰 편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72EA8654-B958-4379-AA91-6837B92BE38F}"/>
              </a:ext>
            </a:extLst>
          </p:cNvPr>
          <p:cNvSpPr/>
          <p:nvPr/>
        </p:nvSpPr>
        <p:spPr>
          <a:xfrm>
            <a:off x="9508017" y="5116259"/>
            <a:ext cx="132010" cy="186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504A96B-7B43-4C4A-9750-331DCC81FD05}"/>
              </a:ext>
            </a:extLst>
          </p:cNvPr>
          <p:cNvSpPr/>
          <p:nvPr/>
        </p:nvSpPr>
        <p:spPr>
          <a:xfrm>
            <a:off x="7078742" y="3758401"/>
            <a:ext cx="5072617" cy="12776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관련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신고건수는 </a:t>
            </a:r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차로수에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매우 크게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오거리와 같은 가로환경요인에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공동주거건축물과 업무시설에는 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r>
              <a:rPr lang="en-US" altLang="ko-KR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가장 크게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주거지역면적과 교육환경보호구역도 낮은 정도지만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167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F34B397-D6D3-430A-8C33-2084ECDE77AB}"/>
              </a:ext>
            </a:extLst>
          </p:cNvPr>
          <p:cNvSpPr txBox="1"/>
          <p:nvPr/>
        </p:nvSpPr>
        <p:spPr>
          <a:xfrm>
            <a:off x="7534778" y="2239159"/>
            <a:ext cx="4264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유사한 경향을 가지는 회귀계수 분포에서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영향이 강한 부분을 살펴보면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CCTV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숙박시설개수는 주 생활권 지역 군집의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동측에서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아주 큰 영향을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숙박시설의 경우 대부분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핫스팟인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곳에서 회귀계수에 더 큰 양의 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중앙에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음의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주는 부분이 있는데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수원시의 공업지역면적 때문일 것이라고 예상된다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19F2BB-1B4F-42D3-B5AF-3DBBDA044940}"/>
              </a:ext>
            </a:extLst>
          </p:cNvPr>
          <p:cNvSpPr txBox="1"/>
          <p:nvPr/>
        </p:nvSpPr>
        <p:spPr>
          <a:xfrm>
            <a:off x="276225" y="1264771"/>
            <a:ext cx="109011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 군집 내에서 설명변수에 대한 회귀계수는 대체로 같은 방향성을 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CCTV Buffer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면적과 숙박시설 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Buffer,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병의원은 주 생활권 지역 군집 전역에서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양의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DC79B3-6F28-4EC2-BA55-4519CE3F4B72}"/>
              </a:ext>
            </a:extLst>
          </p:cNvPr>
          <p:cNvSpPr txBox="1"/>
          <p:nvPr/>
        </p:nvSpPr>
        <p:spPr>
          <a:xfrm>
            <a:off x="276225" y="6178308"/>
            <a:ext cx="1146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상업지역면적과 치안센터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개수 또한 치안신고에 양의 영향력을 주고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 값의 범위를 통해 치안센터가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큰 영향력을 준다는 것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 수 있다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 특성들은 대체로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 군집의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동측에서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약한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 군집의 북부와 중하부에서 강한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9EE2E5-787F-4984-93E3-DA25CE25F2B9}"/>
              </a:ext>
            </a:extLst>
          </p:cNvPr>
          <p:cNvGrpSpPr/>
          <p:nvPr/>
        </p:nvGrpSpPr>
        <p:grpSpPr>
          <a:xfrm>
            <a:off x="276225" y="1938984"/>
            <a:ext cx="1800000" cy="1800000"/>
            <a:chOff x="351813" y="1819652"/>
            <a:chExt cx="2160000" cy="221160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1E903AD4-E0F7-45B8-B6B8-652AA61A6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13" y="1819652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C30BABE-AC1A-484D-BD5B-689B67D36D68}"/>
                </a:ext>
              </a:extLst>
            </p:cNvPr>
            <p:cNvSpPr/>
            <p:nvPr/>
          </p:nvSpPr>
          <p:spPr>
            <a:xfrm rot="1977838">
              <a:off x="1953733" y="3141303"/>
              <a:ext cx="463896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E19230-15BD-44A9-A1BB-C40DD81D57FB}"/>
              </a:ext>
            </a:extLst>
          </p:cNvPr>
          <p:cNvGrpSpPr/>
          <p:nvPr/>
        </p:nvGrpSpPr>
        <p:grpSpPr>
          <a:xfrm>
            <a:off x="1669890" y="4177890"/>
            <a:ext cx="1800000" cy="1800000"/>
            <a:chOff x="351813" y="4177890"/>
            <a:chExt cx="2160000" cy="2211604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6652FE4C-9C54-441A-85B8-3621F9DC1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13" y="4177890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E4FB472-1671-4CE3-B4EA-2CA831D2D04F}"/>
                </a:ext>
              </a:extLst>
            </p:cNvPr>
            <p:cNvSpPr/>
            <p:nvPr/>
          </p:nvSpPr>
          <p:spPr>
            <a:xfrm rot="1977838">
              <a:off x="1950311" y="5497865"/>
              <a:ext cx="463896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FE7B35-B960-449A-A5CD-11D2D439F82D}"/>
              </a:ext>
            </a:extLst>
          </p:cNvPr>
          <p:cNvGrpSpPr/>
          <p:nvPr/>
        </p:nvGrpSpPr>
        <p:grpSpPr>
          <a:xfrm>
            <a:off x="3446940" y="4177890"/>
            <a:ext cx="1800000" cy="1800000"/>
            <a:chOff x="2535142" y="4177890"/>
            <a:chExt cx="2160000" cy="2211604"/>
          </a:xfrm>
        </p:grpSpPr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92D57746-DD23-401B-ACF8-1432185A1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5142" y="4177890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1A46876-0489-41AD-8D60-74636109E0A8}"/>
                </a:ext>
              </a:extLst>
            </p:cNvPr>
            <p:cNvSpPr/>
            <p:nvPr/>
          </p:nvSpPr>
          <p:spPr>
            <a:xfrm rot="1977838">
              <a:off x="4148727" y="5517177"/>
              <a:ext cx="463896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B6A8CA-50EE-455B-9B4E-3378B67B0553}"/>
              </a:ext>
            </a:extLst>
          </p:cNvPr>
          <p:cNvGrpSpPr/>
          <p:nvPr/>
        </p:nvGrpSpPr>
        <p:grpSpPr>
          <a:xfrm>
            <a:off x="5254104" y="4177890"/>
            <a:ext cx="1800000" cy="1800000"/>
            <a:chOff x="4718472" y="4177890"/>
            <a:chExt cx="2160000" cy="2211604"/>
          </a:xfrm>
        </p:grpSpPr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7B41A63B-4F7F-4703-BB40-44E84DD91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472" y="4177890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8BD6DA1-556F-4169-A1A7-A4981A2BF30E}"/>
                </a:ext>
              </a:extLst>
            </p:cNvPr>
            <p:cNvSpPr/>
            <p:nvPr/>
          </p:nvSpPr>
          <p:spPr>
            <a:xfrm rot="1977838">
              <a:off x="6346731" y="5517175"/>
              <a:ext cx="463896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F2120EC-4618-431E-8980-0CE038A2BEDE}"/>
                </a:ext>
              </a:extLst>
            </p:cNvPr>
            <p:cNvSpPr/>
            <p:nvPr/>
          </p:nvSpPr>
          <p:spPr>
            <a:xfrm rot="1977838">
              <a:off x="5864887" y="5700773"/>
              <a:ext cx="463896" cy="4834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BEEBB1-AA31-4476-92A7-CAE9CD7E700F}"/>
              </a:ext>
            </a:extLst>
          </p:cNvPr>
          <p:cNvGrpSpPr/>
          <p:nvPr/>
        </p:nvGrpSpPr>
        <p:grpSpPr>
          <a:xfrm>
            <a:off x="7082894" y="4177890"/>
            <a:ext cx="1800000" cy="1800000"/>
            <a:chOff x="6799910" y="4177890"/>
            <a:chExt cx="2160000" cy="2211604"/>
          </a:xfrm>
        </p:grpSpPr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84446676-0679-49EE-B410-423F92963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9910" y="4177890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6C97D41-28A1-4BFD-B9E4-EE5DE5031523}"/>
                </a:ext>
              </a:extLst>
            </p:cNvPr>
            <p:cNvSpPr/>
            <p:nvPr/>
          </p:nvSpPr>
          <p:spPr>
            <a:xfrm rot="1977838">
              <a:off x="8004127" y="5736168"/>
              <a:ext cx="463896" cy="4834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F0913A-13A3-4622-931D-72D8386AC2FE}"/>
              </a:ext>
            </a:extLst>
          </p:cNvPr>
          <p:cNvGrpSpPr/>
          <p:nvPr/>
        </p:nvGrpSpPr>
        <p:grpSpPr>
          <a:xfrm>
            <a:off x="3764866" y="1968282"/>
            <a:ext cx="3588162" cy="1800000"/>
            <a:chOff x="2562359" y="1819652"/>
            <a:chExt cx="4115068" cy="22116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D41918-06CD-4E0E-934C-96196E0BD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359" y="1819652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D2E7EA-02A2-4C05-9054-42F2729B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2282" y="1895862"/>
              <a:ext cx="1605145" cy="1782183"/>
            </a:xfrm>
            <a:prstGeom prst="rect">
              <a:avLst/>
            </a:prstGeom>
          </p:spPr>
        </p:pic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CDD198A1-6C1A-44AE-83D5-10826DE6DBEE}"/>
                </a:ext>
              </a:extLst>
            </p:cNvPr>
            <p:cNvCxnSpPr/>
            <p:nvPr/>
          </p:nvCxnSpPr>
          <p:spPr>
            <a:xfrm flipV="1">
              <a:off x="4120021" y="3318200"/>
              <a:ext cx="1994848" cy="129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E8D5286-8608-4104-9A2B-36FFE34D157C}"/>
                </a:ext>
              </a:extLst>
            </p:cNvPr>
            <p:cNvSpPr/>
            <p:nvPr/>
          </p:nvSpPr>
          <p:spPr>
            <a:xfrm rot="1977838">
              <a:off x="4214821" y="3141304"/>
              <a:ext cx="463896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A7EEF38-1082-48F3-BB13-05C1F3E6C574}"/>
                </a:ext>
              </a:extLst>
            </p:cNvPr>
            <p:cNvSpPr/>
            <p:nvPr/>
          </p:nvSpPr>
          <p:spPr>
            <a:xfrm rot="1977838">
              <a:off x="3863420" y="3174161"/>
              <a:ext cx="463896" cy="4834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B17CF19-CFBF-4E3D-A71D-49B02C145C14}"/>
              </a:ext>
            </a:extLst>
          </p:cNvPr>
          <p:cNvSpPr txBox="1"/>
          <p:nvPr/>
        </p:nvSpPr>
        <p:spPr>
          <a:xfrm>
            <a:off x="9109880" y="4333589"/>
            <a:ext cx="2975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치안센터와 유흥주주점의 회귀계수에서 중하부를 보면 특징적으로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회귀계수들이 강한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띄는 것을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 군집의 중하부에서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치안센터가 많을수록 치안신고가 많은 경향이 크다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유흥주점은 특징적으로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타지역에서와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다르게 개수가 많을수록 치안신고가 적다고 볼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CA7E14-040E-4514-B0A1-AB501B4B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" y="4177890"/>
            <a:ext cx="1800000" cy="180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586E298-019D-4AE0-A39D-A56F2933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774" y="1968282"/>
            <a:ext cx="179651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B6D352-7B9C-4F98-8313-E096E5680E29}"/>
              </a:ext>
            </a:extLst>
          </p:cNvPr>
          <p:cNvSpPr txBox="1"/>
          <p:nvPr/>
        </p:nvSpPr>
        <p:spPr>
          <a:xfrm>
            <a:off x="244053" y="976912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D9AD76-60C1-4F4B-B926-B09B279F5740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5971CF37-B0E0-41DB-B432-E3709F1DC82F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7466024A-CC5D-4C2B-85F8-B0C5FE84FF6A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ED0489A0-F8B4-4848-97B4-10B6CA6BC24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70C8365A-5336-40A7-BD48-5464BF1808D2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F536E1F-1615-4E1D-9570-CDF01B24109C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B43D685-B3A6-4E24-9BFA-9004EDB6E79B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286DE7E-560A-47E8-B887-8E5903D6B993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89D91F1B-F4AE-4FD2-B2F7-62C9766A4AC2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8" name="Rectangle 37">
              <a:extLst>
                <a:ext uri="{FF2B5EF4-FFF2-40B4-BE49-F238E27FC236}">
                  <a16:creationId xmlns:a16="http://schemas.microsoft.com/office/drawing/2014/main" id="{B24701CB-12D8-4795-911F-B371B99E0927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CC3855A-5AFB-4586-8A6E-B3A3EC0B8F57}"/>
              </a:ext>
            </a:extLst>
          </p:cNvPr>
          <p:cNvSpPr txBox="1"/>
          <p:nvPr/>
        </p:nvSpPr>
        <p:spPr>
          <a:xfrm rot="10800000" flipV="1">
            <a:off x="135330" y="3706652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CCTV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3F9A9A-4F2C-45E2-A109-DBE86A06DC4B}"/>
              </a:ext>
            </a:extLst>
          </p:cNvPr>
          <p:cNvSpPr txBox="1"/>
          <p:nvPr/>
        </p:nvSpPr>
        <p:spPr>
          <a:xfrm rot="10800000" flipV="1">
            <a:off x="2886512" y="373707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숙박시설 개수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874344-AA73-4F1F-B8F5-963DF1E1808C}"/>
              </a:ext>
            </a:extLst>
          </p:cNvPr>
          <p:cNvSpPr txBox="1"/>
          <p:nvPr/>
        </p:nvSpPr>
        <p:spPr>
          <a:xfrm rot="10800000" flipV="1">
            <a:off x="5651051" y="3720768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공업지역 핫스팟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7325AE-C02F-4D80-A8D5-D4C73C418E73}"/>
              </a:ext>
            </a:extLst>
          </p:cNvPr>
          <p:cNvSpPr txBox="1"/>
          <p:nvPr/>
        </p:nvSpPr>
        <p:spPr>
          <a:xfrm rot="10800000" flipV="1">
            <a:off x="792900" y="5898796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827A30-9714-40D3-9636-267EFE7DE1CA}"/>
              </a:ext>
            </a:extLst>
          </p:cNvPr>
          <p:cNvSpPr txBox="1"/>
          <p:nvPr/>
        </p:nvSpPr>
        <p:spPr>
          <a:xfrm rot="10800000" flipV="1">
            <a:off x="3358795" y="589879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병원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38A131-293B-4294-BE30-AD730F9826FC}"/>
              </a:ext>
            </a:extLst>
          </p:cNvPr>
          <p:cNvSpPr txBox="1"/>
          <p:nvPr/>
        </p:nvSpPr>
        <p:spPr>
          <a:xfrm rot="10800000" flipV="1">
            <a:off x="5177758" y="588684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98E855-2955-4D4C-A8F2-C5F9F7184258}"/>
              </a:ext>
            </a:extLst>
          </p:cNvPr>
          <p:cNvSpPr txBox="1"/>
          <p:nvPr/>
        </p:nvSpPr>
        <p:spPr>
          <a:xfrm rot="10800000" flipV="1">
            <a:off x="7122467" y="588684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442056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AFC68F8-6675-4589-BA2D-F413C5810BD1}"/>
              </a:ext>
            </a:extLst>
          </p:cNvPr>
          <p:cNvSpPr txBox="1"/>
          <p:nvPr/>
        </p:nvSpPr>
        <p:spPr>
          <a:xfrm>
            <a:off x="2646843" y="4415196"/>
            <a:ext cx="9460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주거지역면적은 주 생활권 지역 군집의 서부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중심부에서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 건수에 대해 양의 영향력을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스포츠시설개수와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주거용도면적률은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중심부에서 멀어질수록 음의 영향력을 미치는데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동측에서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큰 음의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가진다고 볼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업무시설은 시설 개수가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밀집된 중심부에서만 양의 영향력이고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 지역에서는 업무시설이 많을수록 치안신고 건수가 감소하는 것을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 면적의 경우 그와 반대로 주 생활권 지역 군집의 중심부에서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대해 가장 큰 음의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보이며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중심에서 벗어날수록 양의 영향력을 준다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2E443-C2D5-4A4F-9671-2AF150CE5857}"/>
              </a:ext>
            </a:extLst>
          </p:cNvPr>
          <p:cNvSpPr txBox="1"/>
          <p:nvPr/>
        </p:nvSpPr>
        <p:spPr>
          <a:xfrm>
            <a:off x="244053" y="1269015"/>
            <a:ext cx="10901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다음으로는 주 생활권 지역 군집 내에서 다른 방향성을 띄는 회귀계수들을 가진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설명변수들이다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00481C-DBBD-466D-B000-500B3AF61F82}"/>
              </a:ext>
            </a:extLst>
          </p:cNvPr>
          <p:cNvGrpSpPr/>
          <p:nvPr/>
        </p:nvGrpSpPr>
        <p:grpSpPr>
          <a:xfrm>
            <a:off x="303997" y="1588524"/>
            <a:ext cx="2160000" cy="2211604"/>
            <a:chOff x="303997" y="1588524"/>
            <a:chExt cx="2160000" cy="2211604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248A3262-4968-4AC7-B0DD-63895E0E0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97" y="1588524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1D8006D-AF46-422E-9567-24C039822750}"/>
                </a:ext>
              </a:extLst>
            </p:cNvPr>
            <p:cNvSpPr/>
            <p:nvPr/>
          </p:nvSpPr>
          <p:spPr>
            <a:xfrm rot="1977838">
              <a:off x="1931915" y="2936587"/>
              <a:ext cx="463896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E36427-79C7-4D28-B4E7-DCCBC567B0AF}"/>
                </a:ext>
              </a:extLst>
            </p:cNvPr>
            <p:cNvSpPr/>
            <p:nvPr/>
          </p:nvSpPr>
          <p:spPr>
            <a:xfrm rot="20900028">
              <a:off x="1347213" y="2719434"/>
              <a:ext cx="312879" cy="76415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50496E-FD72-46C0-AB36-B7658606F0D5}"/>
              </a:ext>
            </a:extLst>
          </p:cNvPr>
          <p:cNvGrpSpPr/>
          <p:nvPr/>
        </p:nvGrpSpPr>
        <p:grpSpPr>
          <a:xfrm>
            <a:off x="2515995" y="1588524"/>
            <a:ext cx="2160000" cy="2211604"/>
            <a:chOff x="2515995" y="1588524"/>
            <a:chExt cx="2160000" cy="2211604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0AA2EF0-9EC7-4D72-882F-638450058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995" y="1588524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11C97C3-1203-4A11-A3A9-E2AA1EB78AF5}"/>
                </a:ext>
              </a:extLst>
            </p:cNvPr>
            <p:cNvSpPr/>
            <p:nvPr/>
          </p:nvSpPr>
          <p:spPr>
            <a:xfrm rot="1977838">
              <a:off x="4120998" y="2936587"/>
              <a:ext cx="463896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4E7FED6-C429-439A-A585-49020BEA6C6B}"/>
                </a:ext>
              </a:extLst>
            </p:cNvPr>
            <p:cNvSpPr/>
            <p:nvPr/>
          </p:nvSpPr>
          <p:spPr>
            <a:xfrm rot="2954717">
              <a:off x="3671255" y="2772385"/>
              <a:ext cx="394238" cy="5977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54A28A-B3F1-4180-9704-9D1EB684CD53}"/>
              </a:ext>
            </a:extLst>
          </p:cNvPr>
          <p:cNvGrpSpPr/>
          <p:nvPr/>
        </p:nvGrpSpPr>
        <p:grpSpPr>
          <a:xfrm>
            <a:off x="9418181" y="1569474"/>
            <a:ext cx="2160000" cy="2211604"/>
            <a:chOff x="9728003" y="1569474"/>
            <a:chExt cx="2160000" cy="22116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1FEE0B-10D4-4CDD-B4C6-4280B80F6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8003" y="1569474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B49DAA5-20B3-46E4-8F4A-270FD9336996}"/>
                </a:ext>
              </a:extLst>
            </p:cNvPr>
            <p:cNvSpPr/>
            <p:nvPr/>
          </p:nvSpPr>
          <p:spPr>
            <a:xfrm rot="20900028">
              <a:off x="10704705" y="2616708"/>
              <a:ext cx="365634" cy="62971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33CD81-07FE-4729-B242-6C92F9017FD9}"/>
              </a:ext>
            </a:extLst>
          </p:cNvPr>
          <p:cNvGrpSpPr/>
          <p:nvPr/>
        </p:nvGrpSpPr>
        <p:grpSpPr>
          <a:xfrm>
            <a:off x="329996" y="4133519"/>
            <a:ext cx="2160000" cy="2211604"/>
            <a:chOff x="276225" y="4063966"/>
            <a:chExt cx="2160000" cy="221160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EEAC4059-1726-4FF4-B120-356CA0C68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25" y="4063966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0BD507-A834-43E5-ABB0-33A2C64B3902}"/>
                </a:ext>
              </a:extLst>
            </p:cNvPr>
            <p:cNvSpPr/>
            <p:nvPr/>
          </p:nvSpPr>
          <p:spPr>
            <a:xfrm rot="2954717">
              <a:off x="1288348" y="5226421"/>
              <a:ext cx="601008" cy="56906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F92C0C-2B06-412C-B508-8571112E2A85}"/>
              </a:ext>
            </a:extLst>
          </p:cNvPr>
          <p:cNvGrpSpPr/>
          <p:nvPr/>
        </p:nvGrpSpPr>
        <p:grpSpPr>
          <a:xfrm>
            <a:off x="4942597" y="1569474"/>
            <a:ext cx="4156811" cy="2211604"/>
            <a:chOff x="4901374" y="1574133"/>
            <a:chExt cx="4156811" cy="221160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E181BA8-CAC7-4D00-910E-C9B00D82D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74" y="1574133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D756B88-25FB-4D57-968F-6DFC9103F5DD}"/>
                </a:ext>
              </a:extLst>
            </p:cNvPr>
            <p:cNvSpPr/>
            <p:nvPr/>
          </p:nvSpPr>
          <p:spPr>
            <a:xfrm rot="2954717">
              <a:off x="5863437" y="2918761"/>
              <a:ext cx="515802" cy="37059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D74C270-A872-47A6-817B-67D778EF7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185" y="1593183"/>
              <a:ext cx="2160000" cy="2164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7301F17-261E-4D5B-AD20-32EBC511A2CF}"/>
                </a:ext>
              </a:extLst>
            </p:cNvPr>
            <p:cNvSpPr/>
            <p:nvPr/>
          </p:nvSpPr>
          <p:spPr>
            <a:xfrm rot="2954717">
              <a:off x="7963810" y="2779914"/>
              <a:ext cx="515802" cy="37059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F0D5AD-DB36-4BBE-BB2B-1F649BCE37F7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BC5823EE-B3F4-47CB-B79D-E6F611D5FE6B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854C7F95-0ACE-46E4-9F4C-93A532B25C92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F525E76A-D9A3-461F-B629-A5CD0B48798A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C891F3EF-5EA6-4406-8BCD-71237154592B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1164F0E-148E-4A6B-8AF2-D1DB6BCB924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07E35B7-D14E-4B73-B929-9F022FDC0929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4377656-A4D8-4BFF-8FA5-409A27F991AB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BEABAD0A-CD8B-42ED-AFDB-ED55C2DA7D9B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0279AE2E-2895-4D09-B3C6-8F89F754115B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50D577-51A9-4BB4-8C03-4FCBC892295F}"/>
              </a:ext>
            </a:extLst>
          </p:cNvPr>
          <p:cNvSpPr txBox="1"/>
          <p:nvPr/>
        </p:nvSpPr>
        <p:spPr>
          <a:xfrm>
            <a:off x="244053" y="976912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F8F3A2-77DF-4109-9713-EAAC81D2CF44}"/>
              </a:ext>
            </a:extLst>
          </p:cNvPr>
          <p:cNvSpPr txBox="1"/>
          <p:nvPr/>
        </p:nvSpPr>
        <p:spPr>
          <a:xfrm rot="10800000" flipV="1">
            <a:off x="421911" y="3729524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351C9B-74BB-4D32-AE25-FC5D35D416D4}"/>
              </a:ext>
            </a:extLst>
          </p:cNvPr>
          <p:cNvSpPr txBox="1"/>
          <p:nvPr/>
        </p:nvSpPr>
        <p:spPr>
          <a:xfrm rot="10800000" flipV="1">
            <a:off x="2607910" y="3755326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주거용도용적율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570CDD-68EC-4355-9024-D98C7A4464E7}"/>
              </a:ext>
            </a:extLst>
          </p:cNvPr>
          <p:cNvSpPr txBox="1"/>
          <p:nvPr/>
        </p:nvSpPr>
        <p:spPr>
          <a:xfrm rot="10800000" flipV="1">
            <a:off x="6022597" y="375803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개수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98B548-3D3D-49B4-8A0A-2DDC85D1F6E9}"/>
              </a:ext>
            </a:extLst>
          </p:cNvPr>
          <p:cNvSpPr txBox="1"/>
          <p:nvPr/>
        </p:nvSpPr>
        <p:spPr>
          <a:xfrm rot="10800000" flipV="1">
            <a:off x="9510096" y="372880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 개수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AA7BEA-64BC-462F-A72C-448A421D3143}"/>
              </a:ext>
            </a:extLst>
          </p:cNvPr>
          <p:cNvSpPr txBox="1"/>
          <p:nvPr/>
        </p:nvSpPr>
        <p:spPr>
          <a:xfrm rot="10800000" flipV="1">
            <a:off x="395912" y="625667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98895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4">
            <a:extLst>
              <a:ext uri="{FF2B5EF4-FFF2-40B4-BE49-F238E27FC236}">
                <a16:creationId xmlns:a16="http://schemas.microsoft.com/office/drawing/2014/main" id="{0A7F1320-D2BF-402F-8FAA-A25CBCAE8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17" y="3676530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6">
            <a:extLst>
              <a:ext uri="{FF2B5EF4-FFF2-40B4-BE49-F238E27FC236}">
                <a16:creationId xmlns:a16="http://schemas.microsoft.com/office/drawing/2014/main" id="{C5D9C107-B7B4-40D0-B385-38970AD4F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"/>
          <a:stretch/>
        </p:blipFill>
        <p:spPr bwMode="auto">
          <a:xfrm>
            <a:off x="-77517" y="1144467"/>
            <a:ext cx="2360978" cy="18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A7D31778-A80E-4DBB-A1CE-2D5BC6B03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"/>
          <a:stretch/>
        </p:blipFill>
        <p:spPr bwMode="auto">
          <a:xfrm>
            <a:off x="2063037" y="1124564"/>
            <a:ext cx="1868379" cy="179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27C1A54-E3F9-4330-866B-D35053289FE1}"/>
              </a:ext>
            </a:extLst>
          </p:cNvPr>
          <p:cNvSpPr/>
          <p:nvPr/>
        </p:nvSpPr>
        <p:spPr>
          <a:xfrm rot="3588789">
            <a:off x="1742513" y="2316256"/>
            <a:ext cx="1212844" cy="2514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D459C9-5EB3-4411-B6C8-89E16B67D260}"/>
              </a:ext>
            </a:extLst>
          </p:cNvPr>
          <p:cNvGrpSpPr/>
          <p:nvPr/>
        </p:nvGrpSpPr>
        <p:grpSpPr>
          <a:xfrm>
            <a:off x="2092485" y="3676530"/>
            <a:ext cx="1868379" cy="1999732"/>
            <a:chOff x="1938035" y="1288908"/>
            <a:chExt cx="1868379" cy="1999732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A9A0369F-0FFE-4EBB-A63E-9EC0F26B7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035" y="1288908"/>
              <a:ext cx="1868379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4D06929-6F53-4264-8F60-2AE951EC9446}"/>
                </a:ext>
              </a:extLst>
            </p:cNvPr>
            <p:cNvSpPr/>
            <p:nvPr/>
          </p:nvSpPr>
          <p:spPr>
            <a:xfrm rot="3588789">
              <a:off x="1667083" y="2556478"/>
              <a:ext cx="1212844" cy="251479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1" name="Picture 4">
            <a:extLst>
              <a:ext uri="{FF2B5EF4-FFF2-40B4-BE49-F238E27FC236}">
                <a16:creationId xmlns:a16="http://schemas.microsoft.com/office/drawing/2014/main" id="{2662E447-6FD7-481A-8F9C-82728C2B1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6" y="3730530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8B3BDBC1-0410-4240-9030-579C38128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250" y="3694530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8093C05-6D33-4328-AC00-2940E1D4E1FA}"/>
              </a:ext>
            </a:extLst>
          </p:cNvPr>
          <p:cNvSpPr txBox="1"/>
          <p:nvPr/>
        </p:nvSpPr>
        <p:spPr>
          <a:xfrm rot="10800000" flipV="1">
            <a:off x="-218268" y="1539053"/>
            <a:ext cx="85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AD51F1-A2C7-4850-B9D1-B6DCCE0219C1}"/>
              </a:ext>
            </a:extLst>
          </p:cNvPr>
          <p:cNvSpPr txBox="1"/>
          <p:nvPr/>
        </p:nvSpPr>
        <p:spPr>
          <a:xfrm rot="10800000" flipV="1">
            <a:off x="1076187" y="546731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0A4FE4-1C18-4643-84DA-ACC4571B0843}"/>
              </a:ext>
            </a:extLst>
          </p:cNvPr>
          <p:cNvSpPr txBox="1"/>
          <p:nvPr/>
        </p:nvSpPr>
        <p:spPr>
          <a:xfrm rot="10800000" flipV="1">
            <a:off x="5039503" y="546731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45" name="Picture 48">
            <a:extLst>
              <a:ext uri="{FF2B5EF4-FFF2-40B4-BE49-F238E27FC236}">
                <a16:creationId xmlns:a16="http://schemas.microsoft.com/office/drawing/2014/main" id="{0BB28E1B-4A36-4CF6-A66A-308AF3A6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250" y="1048686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F764EE4-A698-455C-BE9B-4FEC4BD1888F}"/>
              </a:ext>
            </a:extLst>
          </p:cNvPr>
          <p:cNvGrpSpPr/>
          <p:nvPr/>
        </p:nvGrpSpPr>
        <p:grpSpPr>
          <a:xfrm>
            <a:off x="6080704" y="1048686"/>
            <a:ext cx="1868379" cy="1961395"/>
            <a:chOff x="1949039" y="3160908"/>
            <a:chExt cx="1868379" cy="1961395"/>
          </a:xfrm>
        </p:grpSpPr>
        <p:pic>
          <p:nvPicPr>
            <p:cNvPr id="49" name="Picture 12">
              <a:extLst>
                <a:ext uri="{FF2B5EF4-FFF2-40B4-BE49-F238E27FC236}">
                  <a16:creationId xmlns:a16="http://schemas.microsoft.com/office/drawing/2014/main" id="{87F80989-BED0-4833-A6CB-37E2101F6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9039" y="3160908"/>
              <a:ext cx="1868379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79CF6CB-F095-4635-BEF3-ADDC6B443E9B}"/>
                </a:ext>
              </a:extLst>
            </p:cNvPr>
            <p:cNvSpPr/>
            <p:nvPr/>
          </p:nvSpPr>
          <p:spPr>
            <a:xfrm rot="3588789">
              <a:off x="1616500" y="4390141"/>
              <a:ext cx="1212844" cy="251479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0ADF2FE-F67A-4852-BF97-185B41A3FE2C}"/>
              </a:ext>
            </a:extLst>
          </p:cNvPr>
          <p:cNvSpPr txBox="1"/>
          <p:nvPr/>
        </p:nvSpPr>
        <p:spPr>
          <a:xfrm rot="10800000" flipV="1">
            <a:off x="4872774" y="288378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7A463AD7-B56A-4742-A8E1-AA44672B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32" y="3730530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>
            <a:extLst>
              <a:ext uri="{FF2B5EF4-FFF2-40B4-BE49-F238E27FC236}">
                <a16:creationId xmlns:a16="http://schemas.microsoft.com/office/drawing/2014/main" id="{ED98079B-FB09-4371-89AA-48CCAF77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757" y="3748530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0895C69-D5CE-4353-976C-BDC221EE8A1D}"/>
              </a:ext>
            </a:extLst>
          </p:cNvPr>
          <p:cNvSpPr txBox="1"/>
          <p:nvPr/>
        </p:nvSpPr>
        <p:spPr>
          <a:xfrm rot="10800000" flipV="1">
            <a:off x="9145923" y="5565624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20FC84-AC3B-4686-843A-D30E48B4F489}"/>
              </a:ext>
            </a:extLst>
          </p:cNvPr>
          <p:cNvSpPr txBox="1"/>
          <p:nvPr/>
        </p:nvSpPr>
        <p:spPr>
          <a:xfrm rot="10800000" flipV="1">
            <a:off x="34220" y="5830545"/>
            <a:ext cx="4104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준다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분포가 뚜렷하지 않다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밀집되지 않는다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0E3BFD-D632-46C9-A81A-E174F53E29AC}"/>
              </a:ext>
            </a:extLst>
          </p:cNvPr>
          <p:cNvSpPr txBox="1"/>
          <p:nvPr/>
        </p:nvSpPr>
        <p:spPr>
          <a:xfrm rot="10800000" flipV="1">
            <a:off x="3897129" y="5814529"/>
            <a:ext cx="4104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준다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분포가 뚜렷하지 않다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밀집되지 않는다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8D6BDE-C1D9-4497-9939-B219E9BAD0EB}"/>
              </a:ext>
            </a:extLst>
          </p:cNvPr>
          <p:cNvSpPr txBox="1"/>
          <p:nvPr/>
        </p:nvSpPr>
        <p:spPr>
          <a:xfrm rot="10800000" flipV="1">
            <a:off x="7895302" y="5814530"/>
            <a:ext cx="4297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일부지역을 빼면 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주며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소수의 핫스팟 분포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만을 보인다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분포를 감싸는 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다수의 </a:t>
            </a:r>
            <a:r>
              <a:rPr lang="ko-KR" altLang="en-US" sz="11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54E60A-C537-4664-B3BA-D34E51FC5B00}"/>
              </a:ext>
            </a:extLst>
          </p:cNvPr>
          <p:cNvSpPr txBox="1"/>
          <p:nvPr/>
        </p:nvSpPr>
        <p:spPr>
          <a:xfrm rot="10800000" flipV="1">
            <a:off x="802640" y="6338580"/>
            <a:ext cx="10376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녹지지역과 주거지역의 분포 영향으로 중심 주거지역에 좁은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 분포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공간적 집중도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나타나며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녹지지역에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지역의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계수값이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높다면 높은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교통신고로 이어질 것이기에 좁은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주의가 필요하다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7" name="Picture 10">
            <a:extLst>
              <a:ext uri="{FF2B5EF4-FFF2-40B4-BE49-F238E27FC236}">
                <a16:creationId xmlns:a16="http://schemas.microsoft.com/office/drawing/2014/main" id="{DD911D56-488F-4617-A8C1-D7B4D040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640" y="1014700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0">
            <a:extLst>
              <a:ext uri="{FF2B5EF4-FFF2-40B4-BE49-F238E27FC236}">
                <a16:creationId xmlns:a16="http://schemas.microsoft.com/office/drawing/2014/main" id="{D7F6E7BC-D727-45E8-A8D9-216CE263C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42" y="996700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E7A892E-ADEE-4E48-BE5C-F42C35A93716}"/>
              </a:ext>
            </a:extLst>
          </p:cNvPr>
          <p:cNvSpPr txBox="1"/>
          <p:nvPr/>
        </p:nvSpPr>
        <p:spPr>
          <a:xfrm rot="10800000" flipV="1">
            <a:off x="8997121" y="2831794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0AF5038-78A2-4441-B222-079CC16C1981}"/>
              </a:ext>
            </a:extLst>
          </p:cNvPr>
          <p:cNvSpPr txBox="1"/>
          <p:nvPr/>
        </p:nvSpPr>
        <p:spPr>
          <a:xfrm rot="10800000" flipV="1">
            <a:off x="7936105" y="3166082"/>
            <a:ext cx="4213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일부지역을 빼면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주며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외곽지역에 도로망이 존재하지 않기에 소수의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만을 보인다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062D75-5C15-4877-83E1-378111D77715}"/>
              </a:ext>
            </a:extLst>
          </p:cNvPr>
          <p:cNvSpPr txBox="1"/>
          <p:nvPr/>
        </p:nvSpPr>
        <p:spPr>
          <a:xfrm rot="10800000" flipV="1">
            <a:off x="0" y="3122256"/>
            <a:ext cx="41043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녹지에 해당하는 지역을 제외하면 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r>
              <a:rPr lang="en-US" altLang="ko-KR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endParaRPr lang="en-US" altLang="ko-KR" sz="1100" dirty="0">
              <a:solidFill>
                <a:srgbClr val="00B0F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소수의 핫스팟 분포만을 보인다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분포를 감싸는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다수의 </a:t>
            </a:r>
            <a:r>
              <a:rPr lang="ko-KR" altLang="en-US" sz="11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F03C7D5-95E3-43D7-95F4-8BB6D40CF888}"/>
              </a:ext>
            </a:extLst>
          </p:cNvPr>
          <p:cNvSpPr/>
          <p:nvPr/>
        </p:nvSpPr>
        <p:spPr>
          <a:xfrm rot="3588789">
            <a:off x="-16826" y="1850365"/>
            <a:ext cx="552291" cy="55918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CB4DBF4-DAFE-409C-9ABA-33AAF8CCD156}"/>
              </a:ext>
            </a:extLst>
          </p:cNvPr>
          <p:cNvSpPr/>
          <p:nvPr/>
        </p:nvSpPr>
        <p:spPr>
          <a:xfrm rot="3588789">
            <a:off x="3901153" y="1782631"/>
            <a:ext cx="552291" cy="55918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A5DDD8F-BE02-4F0D-815D-716FBB4D73BB}"/>
              </a:ext>
            </a:extLst>
          </p:cNvPr>
          <p:cNvSpPr txBox="1"/>
          <p:nvPr/>
        </p:nvSpPr>
        <p:spPr>
          <a:xfrm rot="10800000" flipV="1">
            <a:off x="3672519" y="1500283"/>
            <a:ext cx="85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35AC05-E359-4430-88D9-EFE6C08E3262}"/>
              </a:ext>
            </a:extLst>
          </p:cNvPr>
          <p:cNvSpPr txBox="1"/>
          <p:nvPr/>
        </p:nvSpPr>
        <p:spPr>
          <a:xfrm rot="10800000" flipV="1">
            <a:off x="1050505" y="288378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C48992-1FD8-4F86-AF3F-BA09EB110BE6}"/>
              </a:ext>
            </a:extLst>
          </p:cNvPr>
          <p:cNvSpPr txBox="1"/>
          <p:nvPr/>
        </p:nvSpPr>
        <p:spPr>
          <a:xfrm rot="10800000" flipV="1">
            <a:off x="3888825" y="3122256"/>
            <a:ext cx="41043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녹지에 해당하는 지역을 제외하면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소수의 핫스팟 분포만을 보인다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분포를 감싸는 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다수의 </a:t>
            </a:r>
            <a:r>
              <a:rPr lang="ko-KR" altLang="en-US" sz="11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0EF4B2-CCC8-4BF8-A36A-6A4BC98D0D6F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B1E78DDF-EFF8-48A4-8CC4-D7ED92D014E0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5B6F02D8-19E0-4A68-81AF-B99CCC734C39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3D5216CB-5035-405D-BC20-2E8A4811D8C0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91726B25-8569-43EE-AC5C-9A711A6F73C7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6BE7BD0F-E4E8-4290-A0A6-AACAB513D5F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3A31B55-7D7F-48D2-BA4B-F5E481965671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687A06B-9B59-4C45-A5CA-325B3D847181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37">
              <a:extLst>
                <a:ext uri="{FF2B5EF4-FFF2-40B4-BE49-F238E27FC236}">
                  <a16:creationId xmlns:a16="http://schemas.microsoft.com/office/drawing/2014/main" id="{0C8BCFC4-C18F-4E7E-8CA7-12AD4246E544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3" name="Rectangle 37">
              <a:extLst>
                <a:ext uri="{FF2B5EF4-FFF2-40B4-BE49-F238E27FC236}">
                  <a16:creationId xmlns:a16="http://schemas.microsoft.com/office/drawing/2014/main" id="{E447649B-1069-4DED-AF71-A27773AC160B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ED3157-7545-417C-9ADA-9E47701EFF11}"/>
              </a:ext>
            </a:extLst>
          </p:cNvPr>
          <p:cNvSpPr txBox="1"/>
          <p:nvPr/>
        </p:nvSpPr>
        <p:spPr>
          <a:xfrm>
            <a:off x="11181" y="917032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45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>
            <a:extLst>
              <a:ext uri="{FF2B5EF4-FFF2-40B4-BE49-F238E27FC236}">
                <a16:creationId xmlns:a16="http://schemas.microsoft.com/office/drawing/2014/main" id="{D022F5D9-ED4C-441C-9CE2-2BD2497E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3" y="1075900"/>
            <a:ext cx="2033935" cy="203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EEB04E1-3FF6-4EF4-82DA-4582D847B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98" y="1455913"/>
            <a:ext cx="4823458" cy="21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5C10ECE6-DB12-40D1-86F5-FD2243FE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" y="1340500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46C6248-C7B2-4635-8148-EC67EF8C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267" y="1302067"/>
            <a:ext cx="186837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72794BE-7FAB-44B4-BA1E-DD6A30AD4734}"/>
              </a:ext>
            </a:extLst>
          </p:cNvPr>
          <p:cNvSpPr/>
          <p:nvPr/>
        </p:nvSpPr>
        <p:spPr>
          <a:xfrm rot="3588789">
            <a:off x="1994847" y="2531300"/>
            <a:ext cx="1212844" cy="2514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4BA74CD-2526-4CA6-B70A-5E17ABEB1D41}"/>
              </a:ext>
            </a:extLst>
          </p:cNvPr>
          <p:cNvSpPr/>
          <p:nvPr/>
        </p:nvSpPr>
        <p:spPr>
          <a:xfrm rot="3588789">
            <a:off x="4276989" y="2098842"/>
            <a:ext cx="1212844" cy="623044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Picture 32">
            <a:extLst>
              <a:ext uri="{FF2B5EF4-FFF2-40B4-BE49-F238E27FC236}">
                <a16:creationId xmlns:a16="http://schemas.microsoft.com/office/drawing/2014/main" id="{2C26BD00-835C-4DDA-8BFE-23516363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58" y="3823072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294EB14-81E7-46EF-8E62-0A1AA68CF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3072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0998BF-36D5-48E6-AC55-04063639D025}"/>
              </a:ext>
            </a:extLst>
          </p:cNvPr>
          <p:cNvSpPr txBox="1"/>
          <p:nvPr/>
        </p:nvSpPr>
        <p:spPr>
          <a:xfrm rot="10800000" flipV="1">
            <a:off x="1158120" y="341267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54F942-1EAF-4A70-9B2A-598E019E8661}"/>
              </a:ext>
            </a:extLst>
          </p:cNvPr>
          <p:cNvSpPr txBox="1"/>
          <p:nvPr/>
        </p:nvSpPr>
        <p:spPr>
          <a:xfrm rot="10800000" flipV="1">
            <a:off x="229656" y="5895247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3C3E7-FAED-4CE2-AEBE-F50342E5B4D9}"/>
              </a:ext>
            </a:extLst>
          </p:cNvPr>
          <p:cNvSpPr txBox="1"/>
          <p:nvPr/>
        </p:nvSpPr>
        <p:spPr>
          <a:xfrm rot="10800000" flipV="1">
            <a:off x="2467420" y="5895247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격자별개수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5F3386-EF47-4DD7-839E-E115387CA49A}"/>
              </a:ext>
            </a:extLst>
          </p:cNvPr>
          <p:cNvSpPr txBox="1"/>
          <p:nvPr/>
        </p:nvSpPr>
        <p:spPr>
          <a:xfrm rot="10800000" flipV="1">
            <a:off x="4497610" y="572889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도로망 링크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9F9764-9C95-4603-B4E1-605E3DC76C14}"/>
              </a:ext>
            </a:extLst>
          </p:cNvPr>
          <p:cNvSpPr txBox="1"/>
          <p:nvPr/>
        </p:nvSpPr>
        <p:spPr>
          <a:xfrm rot="10800000" flipV="1">
            <a:off x="4576863" y="3113777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용도지역도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527F860-3080-434B-B52E-F00B929B9D54}"/>
              </a:ext>
            </a:extLst>
          </p:cNvPr>
          <p:cNvSpPr/>
          <p:nvPr/>
        </p:nvSpPr>
        <p:spPr>
          <a:xfrm rot="3588789">
            <a:off x="4584132" y="2288543"/>
            <a:ext cx="586524" cy="240508"/>
          </a:xfrm>
          <a:prstGeom prst="ellipse">
            <a:avLst/>
          </a:prstGeom>
          <a:noFill/>
          <a:ln w="19050">
            <a:solidFill>
              <a:srgbClr val="9C5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D856C3CA-208A-41B3-8277-5DBF61BE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470" y="3748749"/>
            <a:ext cx="2138282" cy="197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DE8883-5E8D-466D-ADD3-7918CA6B8FB4}"/>
              </a:ext>
            </a:extLst>
          </p:cNvPr>
          <p:cNvSpPr txBox="1"/>
          <p:nvPr/>
        </p:nvSpPr>
        <p:spPr>
          <a:xfrm rot="10800000" flipV="1">
            <a:off x="3463960" y="3425584"/>
            <a:ext cx="418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군집은 주거지역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녹지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감싸고 있는 형태로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용도지역도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상으로 주거지역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&lt;&lt;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녹지지역이다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9ACFAA-AB5D-4B48-9CEE-127BBE787137}"/>
              </a:ext>
            </a:extLst>
          </p:cNvPr>
          <p:cNvSpPr txBox="1"/>
          <p:nvPr/>
        </p:nvSpPr>
        <p:spPr>
          <a:xfrm rot="10800000" flipV="1">
            <a:off x="3463961" y="6126468"/>
            <a:ext cx="398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남동부 지역에 비하면 도로망 링크의 연결도가 낮지만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외곽 녹지지역에 대비하면 링크의 연결도가 높은 편이다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DE2F1-EE01-42BB-95EB-368B6D91E31E}"/>
              </a:ext>
            </a:extLst>
          </p:cNvPr>
          <p:cNvSpPr/>
          <p:nvPr/>
        </p:nvSpPr>
        <p:spPr>
          <a:xfrm rot="3588789">
            <a:off x="4276990" y="4733070"/>
            <a:ext cx="1212844" cy="623044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03A7F7-ADA6-4A1C-B335-27ACF7F5D72B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96CC0BBE-D781-4DFE-BBBD-A32799676DAC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3D44A6DA-215D-427A-AC78-8C2C4010352C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28D3F818-742A-4AA5-8335-253D4F7ECDC7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04E75E65-5482-414A-B544-465AED46C20B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5D5EAE7-E917-4AA8-9C28-54D01D35CA23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74BB3FF-2BEE-466C-B81C-95CA69E51685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D372F71-9886-41CE-ABF3-CDC6055E570B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8AD10C-41DA-44E9-A803-20B55DF8C746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FA42ABD3-5B21-4837-A117-E3FD5F64D75D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22A8C4E-D296-4B17-B5BB-41C83B455E71}"/>
              </a:ext>
            </a:extLst>
          </p:cNvPr>
          <p:cNvSpPr/>
          <p:nvPr/>
        </p:nvSpPr>
        <p:spPr>
          <a:xfrm>
            <a:off x="7051585" y="5316608"/>
            <a:ext cx="5072616" cy="14677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가로환경요인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주거지역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유동인구가 많을 것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예상되는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지하철역을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중심으로 교통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건수가 주로 구성된다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녹지지역이 아닌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중심부의 주거지역을 중심으로 </a:t>
            </a:r>
            <a:r>
              <a:rPr lang="ko-KR" altLang="en-US" sz="11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나타나기에 중심부 지역에 대해 주의를 요한다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367C05F5-35DF-4429-90A1-15164E75F4BB}"/>
              </a:ext>
            </a:extLst>
          </p:cNvPr>
          <p:cNvSpPr/>
          <p:nvPr/>
        </p:nvSpPr>
        <p:spPr>
          <a:xfrm>
            <a:off x="9480858" y="5082804"/>
            <a:ext cx="132010" cy="186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BDE738E-5A51-4B74-97E4-DDCA5CD26B97}"/>
              </a:ext>
            </a:extLst>
          </p:cNvPr>
          <p:cNvSpPr/>
          <p:nvPr/>
        </p:nvSpPr>
        <p:spPr>
          <a:xfrm>
            <a:off x="7051583" y="3724946"/>
            <a:ext cx="5072617" cy="12776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결합군집에서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종속변수는 </a:t>
            </a:r>
            <a:r>
              <a:rPr lang="ko-KR" altLang="en-US" sz="11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차로수와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오거리에 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매우 크게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횡단보도와 지하철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개수에 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en-US" altLang="ko-KR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개수에는 음</a:t>
            </a:r>
            <a:r>
              <a:rPr lang="en-US" altLang="ko-KR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가장 크게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주거지역면적과 신호등도 낮은 정도지만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받는다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D12E27-A11E-4B2B-B72D-F77121C3A41C}"/>
              </a:ext>
            </a:extLst>
          </p:cNvPr>
          <p:cNvSpPr txBox="1"/>
          <p:nvPr/>
        </p:nvSpPr>
        <p:spPr>
          <a:xfrm>
            <a:off x="11181" y="917032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96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5064C2-519B-456F-90CA-A469059D5BA1}"/>
              </a:ext>
            </a:extLst>
          </p:cNvPr>
          <p:cNvSpPr txBox="1"/>
          <p:nvPr/>
        </p:nvSpPr>
        <p:spPr>
          <a:xfrm>
            <a:off x="7223169" y="2086662"/>
            <a:ext cx="4844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대체로 치안신고에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양의 영향력을 미치는 치안센터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중심부에서 가장 큰 영향력이 있으며 중심부에서 멀어질수록 영향력이 약화된다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 군집은 중심부에 주거면적이 다량 위치하고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나머지 지역은 녹지임을 알 수 있어 위 변수들이 주거지역에서 큰 영향력을 미침을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중심부에서 치안신고에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음의 영향력을 주는 업무시설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또한 주거지역에서 큰 영향력을 가지며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녹지로 갈수록 그 영향력이 감소함을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보면 밀도 있게 분포되어 있는 곳에서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음의 영향력을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가짐을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B42D0-37AF-4B87-BEE2-DB0C4F4F2A4A}"/>
              </a:ext>
            </a:extLst>
          </p:cNvPr>
          <p:cNvSpPr txBox="1"/>
          <p:nvPr/>
        </p:nvSpPr>
        <p:spPr>
          <a:xfrm>
            <a:off x="535676" y="1133103"/>
            <a:ext cx="1090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 군집 내에서도 한 설명변수에 대해서는 대부분 동일한 방향성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갖는다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중에서 준 생활권 지역 군집의 중심부에서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큰 영향력을 주는 변수들은 치안센터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초중고개수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업무시설개수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스포츠시설개수이다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7F55B5-FBF8-4532-9143-42BC0905EFA9}"/>
              </a:ext>
            </a:extLst>
          </p:cNvPr>
          <p:cNvGrpSpPr/>
          <p:nvPr/>
        </p:nvGrpSpPr>
        <p:grpSpPr>
          <a:xfrm>
            <a:off x="539853" y="4206806"/>
            <a:ext cx="4366397" cy="2211603"/>
            <a:chOff x="539853" y="4206806"/>
            <a:chExt cx="4366397" cy="22116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5CC5B54-642A-4EC2-983F-CAFDC4C01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853" y="4206807"/>
              <a:ext cx="2021828" cy="218125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E7D083-6ADB-45E5-A1F8-651A17F6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4421" y="4206806"/>
              <a:ext cx="2021829" cy="2211603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FEDA021-FB05-4559-9B5C-AAC93ED522BC}"/>
                </a:ext>
              </a:extLst>
            </p:cNvPr>
            <p:cNvSpPr/>
            <p:nvPr/>
          </p:nvSpPr>
          <p:spPr>
            <a:xfrm rot="3061994">
              <a:off x="680054" y="5593441"/>
              <a:ext cx="718200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6A542F7-06B8-4C7F-BBE3-B442128F5354}"/>
                </a:ext>
              </a:extLst>
            </p:cNvPr>
            <p:cNvSpPr/>
            <p:nvPr/>
          </p:nvSpPr>
          <p:spPr>
            <a:xfrm rot="3061994">
              <a:off x="2939092" y="5593443"/>
              <a:ext cx="718200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699B78-21FB-4FDF-BC96-ED5AF44072D1}"/>
              </a:ext>
            </a:extLst>
          </p:cNvPr>
          <p:cNvGrpSpPr/>
          <p:nvPr/>
        </p:nvGrpSpPr>
        <p:grpSpPr>
          <a:xfrm>
            <a:off x="4906250" y="1887318"/>
            <a:ext cx="2160000" cy="2211604"/>
            <a:chOff x="4906250" y="1887318"/>
            <a:chExt cx="2160000" cy="2211604"/>
          </a:xfrm>
        </p:grpSpPr>
        <p:pic>
          <p:nvPicPr>
            <p:cNvPr id="11" name="Picture 18">
              <a:extLst>
                <a:ext uri="{FF2B5EF4-FFF2-40B4-BE49-F238E27FC236}">
                  <a16:creationId xmlns:a16="http://schemas.microsoft.com/office/drawing/2014/main" id="{C992CADC-4445-4283-9BC8-43E451F8E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250" y="1887318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6A1E55-432D-4110-9AFE-EFF8D8AEFE77}"/>
                </a:ext>
              </a:extLst>
            </p:cNvPr>
            <p:cNvSpPr/>
            <p:nvPr/>
          </p:nvSpPr>
          <p:spPr>
            <a:xfrm rot="4032095">
              <a:off x="5076217" y="3287552"/>
              <a:ext cx="718200" cy="39731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021A11-C6A4-4847-A150-9AF30382A844}"/>
              </a:ext>
            </a:extLst>
          </p:cNvPr>
          <p:cNvGrpSpPr/>
          <p:nvPr/>
        </p:nvGrpSpPr>
        <p:grpSpPr>
          <a:xfrm>
            <a:off x="547775" y="1887318"/>
            <a:ext cx="2160000" cy="2211604"/>
            <a:chOff x="547775" y="1887318"/>
            <a:chExt cx="2160000" cy="221160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46CC6DA6-AD49-4BC0-8E20-1D386DD68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75" y="1887318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208529C-12A8-4E06-8CC4-AB47DEEFCEFD}"/>
                </a:ext>
              </a:extLst>
            </p:cNvPr>
            <p:cNvSpPr/>
            <p:nvPr/>
          </p:nvSpPr>
          <p:spPr>
            <a:xfrm rot="4032095">
              <a:off x="530248" y="3290619"/>
              <a:ext cx="1033981" cy="39731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485699-C0EA-4443-946D-A93C38808A63}"/>
              </a:ext>
            </a:extLst>
          </p:cNvPr>
          <p:cNvGrpSpPr/>
          <p:nvPr/>
        </p:nvGrpSpPr>
        <p:grpSpPr>
          <a:xfrm>
            <a:off x="2796115" y="1887318"/>
            <a:ext cx="2160000" cy="2211604"/>
            <a:chOff x="2796115" y="1887318"/>
            <a:chExt cx="2160000" cy="221160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268A44-5DB2-4C8B-8C59-1685BAE96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6115" y="1887318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AA5AAC6-3FB8-4DB1-8E7A-D28244AC6305}"/>
                </a:ext>
              </a:extLst>
            </p:cNvPr>
            <p:cNvSpPr/>
            <p:nvPr/>
          </p:nvSpPr>
          <p:spPr>
            <a:xfrm rot="3816011">
              <a:off x="3010125" y="3031586"/>
              <a:ext cx="422238" cy="54247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73D883-C305-48B2-95EA-8ED6EC70AAE2}"/>
              </a:ext>
            </a:extLst>
          </p:cNvPr>
          <p:cNvGrpSpPr/>
          <p:nvPr/>
        </p:nvGrpSpPr>
        <p:grpSpPr>
          <a:xfrm>
            <a:off x="5016000" y="4206806"/>
            <a:ext cx="4341297" cy="2237708"/>
            <a:chOff x="5016000" y="4206806"/>
            <a:chExt cx="4341297" cy="2237708"/>
          </a:xfrm>
        </p:grpSpPr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FC831228-EF36-4A3A-9FF8-525803080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000" y="4206806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731587F-1539-4C0B-80CE-349200FE1B46}"/>
                </a:ext>
              </a:extLst>
            </p:cNvPr>
            <p:cNvSpPr/>
            <p:nvPr/>
          </p:nvSpPr>
          <p:spPr>
            <a:xfrm rot="4032095">
              <a:off x="5177779" y="5499156"/>
              <a:ext cx="718200" cy="39731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BEE310A-494B-4F4D-98D8-53D890AB1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7579" y="4230514"/>
              <a:ext cx="2209718" cy="22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BDAE0DE-7DD2-4055-A1DC-CA06F30373A8}"/>
                </a:ext>
              </a:extLst>
            </p:cNvPr>
            <p:cNvSpPr/>
            <p:nvPr/>
          </p:nvSpPr>
          <p:spPr>
            <a:xfrm rot="4032095">
              <a:off x="7195359" y="5364830"/>
              <a:ext cx="718200" cy="39731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F1DA3D-4769-454F-A88D-D98AD1F6B374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0522114E-8B58-46C3-9153-5C000AB13458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DB8967DB-C910-42B2-9499-8695830D072A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12AB4B0D-A474-4A82-B9EA-22C367365300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27591E51-97FD-4143-BB1B-D16634371281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7443594-EF0D-435F-BCFF-461157A9888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98BD3B0-81B9-4E30-940E-7C9D50CA66D8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BEE6146-1AA6-4E87-8736-6FF3FC640E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27577C2A-6863-444C-AF68-5B53AEC2E552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9DE28E8D-858A-4896-9DFE-19F6DA8F2041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22479CA-D67A-421C-9F1F-13EC05860668}"/>
              </a:ext>
            </a:extLst>
          </p:cNvPr>
          <p:cNvSpPr txBox="1"/>
          <p:nvPr/>
        </p:nvSpPr>
        <p:spPr>
          <a:xfrm rot="10800000" flipV="1">
            <a:off x="6159494" y="634511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36C24E-3D90-4321-9F97-D2D3FA13A6A8}"/>
              </a:ext>
            </a:extLst>
          </p:cNvPr>
          <p:cNvSpPr txBox="1"/>
          <p:nvPr/>
        </p:nvSpPr>
        <p:spPr>
          <a:xfrm>
            <a:off x="11181" y="917032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EFAEFA-C087-4C84-9829-3FF2D5923558}"/>
              </a:ext>
            </a:extLst>
          </p:cNvPr>
          <p:cNvSpPr txBox="1"/>
          <p:nvPr/>
        </p:nvSpPr>
        <p:spPr>
          <a:xfrm rot="10800000" flipV="1">
            <a:off x="731606" y="3962016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9784F-5972-499B-8659-C99D96A97CB3}"/>
              </a:ext>
            </a:extLst>
          </p:cNvPr>
          <p:cNvSpPr txBox="1"/>
          <p:nvPr/>
        </p:nvSpPr>
        <p:spPr>
          <a:xfrm rot="10800000" flipV="1">
            <a:off x="2955012" y="396201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 개수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BA4721-9C9C-4325-9DD9-C5F104E3DA38}"/>
              </a:ext>
            </a:extLst>
          </p:cNvPr>
          <p:cNvSpPr txBox="1"/>
          <p:nvPr/>
        </p:nvSpPr>
        <p:spPr>
          <a:xfrm rot="10800000" flipV="1">
            <a:off x="4998165" y="3962016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423852-B2CB-46AA-8A75-3990E180A894}"/>
              </a:ext>
            </a:extLst>
          </p:cNvPr>
          <p:cNvSpPr txBox="1"/>
          <p:nvPr/>
        </p:nvSpPr>
        <p:spPr>
          <a:xfrm rot="10800000" flipV="1">
            <a:off x="565486" y="6371357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FD77FB-EC04-4A71-AE6D-1340E1F2D872}"/>
              </a:ext>
            </a:extLst>
          </p:cNvPr>
          <p:cNvSpPr txBox="1"/>
          <p:nvPr/>
        </p:nvSpPr>
        <p:spPr>
          <a:xfrm rot="10800000" flipV="1">
            <a:off x="2890981" y="637131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8703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FFCAB1-505E-4998-983C-5ACE7F04F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293764"/>
              </p:ext>
            </p:extLst>
          </p:nvPr>
        </p:nvGraphicFramePr>
        <p:xfrm>
          <a:off x="591652" y="1595477"/>
          <a:ext cx="10965348" cy="45930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674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749800">
                  <a:extLst>
                    <a:ext uri="{9D8B030D-6E8A-4147-A177-3AD203B41FA5}">
                      <a16:colId xmlns:a16="http://schemas.microsoft.com/office/drawing/2014/main" val="2529215310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472629612"/>
                    </a:ext>
                  </a:extLst>
                </a:gridCol>
              </a:tblGrid>
              <a:tr h="581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특성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특성 세부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치안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안전 요인</a:t>
                      </a:r>
                      <a:endParaRPr lang="ko-KR" altLang="en-US" sz="14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경찰서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보안등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CCTV,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가로등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안전 비상벨 등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제공데이터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토지이용 요인</a:t>
                      </a:r>
                      <a:endParaRPr lang="ko-KR" altLang="en-US" sz="14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단독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공동주거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노후건축물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업무시설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공장시설 분포 등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국토정보맵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국토통계지도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제공데이터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28047"/>
                  </a:ext>
                </a:extLst>
              </a:tr>
              <a:tr h="4675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용도지역 요인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상업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공업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녹지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주거지역 면적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제공데이터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생활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시설 요인</a:t>
                      </a:r>
                      <a:endParaRPr lang="ko-KR" altLang="en-US" sz="14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병의원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약국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지하철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어린이집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유흥주점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위락시설 등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제공데이터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어린이집정보공개포털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유치원알리미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34927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 요인</a:t>
                      </a:r>
                      <a:endParaRPr lang="ko-KR" altLang="en-US" sz="14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총인구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남자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여자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청년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고령자수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국토정보맵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국토통계지도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90882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가로환경 요인</a:t>
                      </a:r>
                      <a:endParaRPr lang="ko-KR" altLang="en-US" sz="14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횡단보도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신호등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버스정류장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교차로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삼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오거리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경기데이터드림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국가교통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센터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ko-KR" altLang="en-US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사고다발지역 요인</a:t>
                      </a:r>
                      <a:endParaRPr lang="ko-KR" altLang="en-US" sz="14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보행어린이사고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스쿨존내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어린이사고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보행고령자사고 등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TAAS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교통사고정보개방시스템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912886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유동인구 요인</a:t>
                      </a:r>
                      <a:endParaRPr lang="ko-KR" altLang="en-US" sz="14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유동인구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성연령별 유동인구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요일별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유동인구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제공데이터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B1C0B2-F007-4280-9DB6-F735EA2DCE2E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16" name="Rectangle 37">
              <a:extLst>
                <a:ext uri="{FF2B5EF4-FFF2-40B4-BE49-F238E27FC236}">
                  <a16:creationId xmlns:a16="http://schemas.microsoft.com/office/drawing/2014/main" id="{87B1DE06-D594-49EA-9BCF-75C7B1A9C19A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C3B0515A-4F03-4937-AC66-830A5B463F82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C8923A2C-F417-49D9-A757-5E059787DC4F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911557E4-0084-4CE6-8BBF-647C6133825A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AA111A-2FC6-4021-865C-278A7BC3EF04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96ACDB2-B9EA-42A0-A742-362E92B81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A967B71F-A97C-4FD5-80A3-739B2382A11F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5958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510774-2BFF-4FC5-9F68-D324609EA1ED}"/>
              </a:ext>
            </a:extLst>
          </p:cNvPr>
          <p:cNvSpPr txBox="1"/>
          <p:nvPr/>
        </p:nvSpPr>
        <p:spPr>
          <a:xfrm>
            <a:off x="7155445" y="4251938"/>
            <a:ext cx="4512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상단의 네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설명변수들에서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큰 영향력을 가지는 부분들을 보면 대부분 녹지 지역 근처임을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병의원과 유흥주점은 특히 준 생활권 지역 군집 내 녹지 중 서북구에 분포하는 녹지에서 치안변수에 큰 양의 영향력을 주고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CCTV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주거용도 용적율은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하부에 위치한 녹지에서 치안 변수에 큰 양의 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287FE-B93F-4902-B7DD-8F0B73278689}"/>
              </a:ext>
            </a:extLst>
          </p:cNvPr>
          <p:cNvSpPr txBox="1"/>
          <p:nvPr/>
        </p:nvSpPr>
        <p:spPr>
          <a:xfrm>
            <a:off x="535676" y="1133103"/>
            <a:ext cx="10901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CCTV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중심부가 아닌 지역에서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큰 양의 영향을 주는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설명변수들이다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66E6BE-F0E2-46CD-A2B3-C935DF5B4A42}"/>
              </a:ext>
            </a:extLst>
          </p:cNvPr>
          <p:cNvGrpSpPr/>
          <p:nvPr/>
        </p:nvGrpSpPr>
        <p:grpSpPr>
          <a:xfrm>
            <a:off x="361567" y="3893185"/>
            <a:ext cx="2209033" cy="2242375"/>
            <a:chOff x="776488" y="1728355"/>
            <a:chExt cx="2021828" cy="21812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A9DD73E-6EEA-4258-A39E-917E4316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488" y="1728355"/>
              <a:ext cx="2021828" cy="2181256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238CDE4-CBC5-4A5B-BA88-5971ADCCE6CF}"/>
                </a:ext>
              </a:extLst>
            </p:cNvPr>
            <p:cNvSpPr/>
            <p:nvPr/>
          </p:nvSpPr>
          <p:spPr>
            <a:xfrm rot="18578601">
              <a:off x="733271" y="2807914"/>
              <a:ext cx="718200" cy="48344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9164D3C-A668-4658-B1DF-C7B08195987D}"/>
                </a:ext>
              </a:extLst>
            </p:cNvPr>
            <p:cNvSpPr/>
            <p:nvPr/>
          </p:nvSpPr>
          <p:spPr>
            <a:xfrm rot="2512122">
              <a:off x="950783" y="3434267"/>
              <a:ext cx="596926" cy="31655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A41F1F-998C-451F-852E-E3F2408762B9}"/>
              </a:ext>
            </a:extLst>
          </p:cNvPr>
          <p:cNvGrpSpPr/>
          <p:nvPr/>
        </p:nvGrpSpPr>
        <p:grpSpPr>
          <a:xfrm>
            <a:off x="2580201" y="4013425"/>
            <a:ext cx="2160000" cy="2160000"/>
            <a:chOff x="7530420" y="1688716"/>
            <a:chExt cx="2160000" cy="221160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608A5C7-3657-436B-83CF-891B98CC4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420" y="1688716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240185D-C98A-4381-A488-CB6C63340600}"/>
                </a:ext>
              </a:extLst>
            </p:cNvPr>
            <p:cNvSpPr/>
            <p:nvPr/>
          </p:nvSpPr>
          <p:spPr>
            <a:xfrm rot="3289764">
              <a:off x="7939643" y="3297125"/>
              <a:ext cx="521109" cy="36650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6FEC8B-E77D-4175-84D0-465654238E31}"/>
              </a:ext>
            </a:extLst>
          </p:cNvPr>
          <p:cNvGrpSpPr/>
          <p:nvPr/>
        </p:nvGrpSpPr>
        <p:grpSpPr>
          <a:xfrm>
            <a:off x="4825282" y="3975560"/>
            <a:ext cx="2160000" cy="2160000"/>
            <a:chOff x="9628632" y="1698007"/>
            <a:chExt cx="2160000" cy="2211604"/>
          </a:xfrm>
        </p:grpSpPr>
        <p:pic>
          <p:nvPicPr>
            <p:cNvPr id="13" name="Picture 20">
              <a:extLst>
                <a:ext uri="{FF2B5EF4-FFF2-40B4-BE49-F238E27FC236}">
                  <a16:creationId xmlns:a16="http://schemas.microsoft.com/office/drawing/2014/main" id="{F9FC4C6F-643F-4997-AD5F-5570C5576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8632" y="1698007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79B6DEE-883B-4AB6-BC2A-6E1BB5BE014F}"/>
                </a:ext>
              </a:extLst>
            </p:cNvPr>
            <p:cNvSpPr/>
            <p:nvPr/>
          </p:nvSpPr>
          <p:spPr>
            <a:xfrm rot="3289764">
              <a:off x="10037855" y="3297125"/>
              <a:ext cx="521109" cy="36650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C26169F-E06F-4142-B1F2-FAECA1AC3233}"/>
              </a:ext>
            </a:extLst>
          </p:cNvPr>
          <p:cNvSpPr txBox="1"/>
          <p:nvPr/>
        </p:nvSpPr>
        <p:spPr>
          <a:xfrm>
            <a:off x="576902" y="6358718"/>
            <a:ext cx="10818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 군집의 경우 녹지인지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주거지역인지에 따라 설명변수들이 치안신고에 미치는 영향력이 다름을 알 수 있다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2DDFDA-14D7-478A-8A51-BDB6351675D5}"/>
              </a:ext>
            </a:extLst>
          </p:cNvPr>
          <p:cNvGrpSpPr/>
          <p:nvPr/>
        </p:nvGrpSpPr>
        <p:grpSpPr>
          <a:xfrm>
            <a:off x="495129" y="1602509"/>
            <a:ext cx="4272716" cy="2160000"/>
            <a:chOff x="2514918" y="1883670"/>
            <a:chExt cx="4272716" cy="21600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2A856FF-9CF9-4974-BE08-7DE79E9AEBE0}"/>
                </a:ext>
              </a:extLst>
            </p:cNvPr>
            <p:cNvGrpSpPr/>
            <p:nvPr/>
          </p:nvGrpSpPr>
          <p:grpSpPr>
            <a:xfrm>
              <a:off x="2514918" y="1883670"/>
              <a:ext cx="2160000" cy="2160000"/>
              <a:chOff x="3033593" y="1698007"/>
              <a:chExt cx="2160000" cy="2211604"/>
            </a:xfrm>
          </p:grpSpPr>
          <p:pic>
            <p:nvPicPr>
              <p:cNvPr id="21" name="Picture 24">
                <a:extLst>
                  <a:ext uri="{FF2B5EF4-FFF2-40B4-BE49-F238E27FC236}">
                    <a16:creationId xmlns:a16="http://schemas.microsoft.com/office/drawing/2014/main" id="{DB5D2765-2F2F-4C71-94A2-E6718B7DAF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3593" y="1698007"/>
                <a:ext cx="2160000" cy="22116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1CA9A04C-03CD-42DB-9BA3-F9F28851C80B}"/>
                  </a:ext>
                </a:extLst>
              </p:cNvPr>
              <p:cNvSpPr/>
              <p:nvPr/>
            </p:nvSpPr>
            <p:spPr>
              <a:xfrm rot="16470642">
                <a:off x="2972907" y="2800867"/>
                <a:ext cx="718200" cy="382084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1BE603B-17E2-45A0-87CF-985F28481705}"/>
                </a:ext>
              </a:extLst>
            </p:cNvPr>
            <p:cNvGrpSpPr/>
            <p:nvPr/>
          </p:nvGrpSpPr>
          <p:grpSpPr>
            <a:xfrm>
              <a:off x="4627634" y="1883670"/>
              <a:ext cx="2160000" cy="2160000"/>
              <a:chOff x="4108890" y="1747847"/>
              <a:chExt cx="1796519" cy="1800000"/>
            </a:xfrm>
          </p:grpSpPr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CCB9FEE1-9955-4496-9516-F488249ADD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8890" y="1747847"/>
                <a:ext cx="1796519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F645F81-73A0-42CD-B2B8-D1842B4E0E06}"/>
                  </a:ext>
                </a:extLst>
              </p:cNvPr>
              <p:cNvSpPr/>
              <p:nvPr/>
            </p:nvSpPr>
            <p:spPr>
              <a:xfrm rot="16470642">
                <a:off x="4046040" y="2640053"/>
                <a:ext cx="584535" cy="318403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4A346D-A9B2-493D-ADE0-AA5A29812DDA}"/>
              </a:ext>
            </a:extLst>
          </p:cNvPr>
          <p:cNvGrpSpPr/>
          <p:nvPr/>
        </p:nvGrpSpPr>
        <p:grpSpPr>
          <a:xfrm>
            <a:off x="4825282" y="1562228"/>
            <a:ext cx="4402964" cy="2189553"/>
            <a:chOff x="5246824" y="2877475"/>
            <a:chExt cx="4402964" cy="218955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B828618-3DE0-43E8-8789-40525C779186}"/>
                </a:ext>
              </a:extLst>
            </p:cNvPr>
            <p:cNvGrpSpPr/>
            <p:nvPr/>
          </p:nvGrpSpPr>
          <p:grpSpPr>
            <a:xfrm>
              <a:off x="5246824" y="2877475"/>
              <a:ext cx="2160000" cy="2160000"/>
              <a:chOff x="5211527" y="1698007"/>
              <a:chExt cx="2592000" cy="265392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1E9B9C6-C813-4140-B3BA-1057D11F90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1527" y="1698007"/>
                <a:ext cx="2592000" cy="2653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D0B8A3E-FF4F-4A73-8627-04D814DA2004}"/>
                  </a:ext>
                </a:extLst>
              </p:cNvPr>
              <p:cNvSpPr/>
              <p:nvPr/>
            </p:nvSpPr>
            <p:spPr>
              <a:xfrm rot="15827504">
                <a:off x="5289789" y="3145422"/>
                <a:ext cx="584013" cy="306484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225F8BE7-873D-4DBC-8388-444E06C45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966" y="2907028"/>
              <a:ext cx="215582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8B7A6ED-8BFC-43EE-899E-913776F190A9}"/>
                </a:ext>
              </a:extLst>
            </p:cNvPr>
            <p:cNvSpPr/>
            <p:nvPr/>
          </p:nvSpPr>
          <p:spPr>
            <a:xfrm rot="15827504">
              <a:off x="7491980" y="4109405"/>
              <a:ext cx="475323" cy="255403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B20B2B7-FE27-48AF-84B5-E0572554CD90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4D6A720F-AF2A-46A5-8275-2673419AB80F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D8C1F5DB-E279-4289-A9CE-40848DED25E0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5F6470D0-2149-4DC5-A75E-541E9D3089FC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7DE124F4-81AA-41CA-A089-AC7FB9343C5E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7459B72-857A-4610-94DD-92A1B536BE7B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6FE3969-2910-4CDA-A12C-6F981976F1A9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E8E81F1-37DC-4236-AD45-B313C239B3D1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426C5099-4B9B-4179-8753-DCA5AF6FD5BB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E569AF02-CA3C-4992-83E7-66411896E81B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939D1E3-7DDE-41FB-8A40-323350E3D49A}"/>
              </a:ext>
            </a:extLst>
          </p:cNvPr>
          <p:cNvSpPr txBox="1"/>
          <p:nvPr/>
        </p:nvSpPr>
        <p:spPr>
          <a:xfrm rot="10800000" flipV="1">
            <a:off x="6096000" y="3562952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E5F842-86A6-44F5-9AC7-0DD7914D64FC}"/>
              </a:ext>
            </a:extLst>
          </p:cNvPr>
          <p:cNvSpPr txBox="1"/>
          <p:nvPr/>
        </p:nvSpPr>
        <p:spPr>
          <a:xfrm rot="10800000" flipV="1">
            <a:off x="1710616" y="3562952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A076A8-BCDA-49B3-9C1D-CADEA6BF00DF}"/>
              </a:ext>
            </a:extLst>
          </p:cNvPr>
          <p:cNvSpPr txBox="1"/>
          <p:nvPr/>
        </p:nvSpPr>
        <p:spPr>
          <a:xfrm>
            <a:off x="11181" y="917032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9BB665-24A1-497D-A977-5BDABF716AE1}"/>
              </a:ext>
            </a:extLst>
          </p:cNvPr>
          <p:cNvSpPr txBox="1"/>
          <p:nvPr/>
        </p:nvSpPr>
        <p:spPr>
          <a:xfrm rot="10800000" flipV="1">
            <a:off x="2769511" y="6050314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CCTV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202E74-DA01-40A5-85FA-B96F02CDE275}"/>
              </a:ext>
            </a:extLst>
          </p:cNvPr>
          <p:cNvSpPr txBox="1"/>
          <p:nvPr/>
        </p:nvSpPr>
        <p:spPr>
          <a:xfrm rot="10800000" flipV="1">
            <a:off x="5009113" y="6023172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13A855-BC62-4FCB-8669-1F20963F7044}"/>
              </a:ext>
            </a:extLst>
          </p:cNvPr>
          <p:cNvSpPr txBox="1"/>
          <p:nvPr/>
        </p:nvSpPr>
        <p:spPr>
          <a:xfrm rot="10800000" flipV="1">
            <a:off x="470255" y="606730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4441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1BFBA8F4-043E-463D-A7D9-C8B1EE84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502" y="3697958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8">
            <a:extLst>
              <a:ext uri="{FF2B5EF4-FFF2-40B4-BE49-F238E27FC236}">
                <a16:creationId xmlns:a16="http://schemas.microsoft.com/office/drawing/2014/main" id="{DD80A290-792F-42E6-A379-B205342EA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/>
          <a:stretch/>
        </p:blipFill>
        <p:spPr bwMode="auto">
          <a:xfrm>
            <a:off x="-114502" y="1135856"/>
            <a:ext cx="2360978" cy="18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6E01102-967C-4432-B43B-3DBABD5A7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93" y="3760104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A366768-7129-418F-89AB-665F1476C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"/>
          <a:stretch/>
        </p:blipFill>
        <p:spPr bwMode="auto">
          <a:xfrm>
            <a:off x="2063593" y="1151765"/>
            <a:ext cx="1904309" cy="18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AE3905D5-5051-47A3-B010-709A0303E00E}"/>
              </a:ext>
            </a:extLst>
          </p:cNvPr>
          <p:cNvSpPr/>
          <p:nvPr/>
        </p:nvSpPr>
        <p:spPr>
          <a:xfrm rot="2195477">
            <a:off x="2733584" y="1452211"/>
            <a:ext cx="1212844" cy="4730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34">
            <a:extLst>
              <a:ext uri="{FF2B5EF4-FFF2-40B4-BE49-F238E27FC236}">
                <a16:creationId xmlns:a16="http://schemas.microsoft.com/office/drawing/2014/main" id="{C0DBE26D-BEC2-44D0-9A88-7CA2805F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83" y="3770732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C9B1C5E-47A6-42B8-BEF3-E9B160FFACB9}"/>
              </a:ext>
            </a:extLst>
          </p:cNvPr>
          <p:cNvGrpSpPr/>
          <p:nvPr/>
        </p:nvGrpSpPr>
        <p:grpSpPr>
          <a:xfrm>
            <a:off x="5964060" y="3770732"/>
            <a:ext cx="1929891" cy="1908000"/>
            <a:chOff x="-43121" y="3135929"/>
            <a:chExt cx="1929891" cy="1908000"/>
          </a:xfrm>
        </p:grpSpPr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EC834796-A0C5-48AC-95CA-07B8BB3BD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121" y="3135929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A812FF7-2F50-469E-8EBE-4CF11CD31596}"/>
                </a:ext>
              </a:extLst>
            </p:cNvPr>
            <p:cNvSpPr/>
            <p:nvPr/>
          </p:nvSpPr>
          <p:spPr>
            <a:xfrm rot="2195477">
              <a:off x="673926" y="3563477"/>
              <a:ext cx="1212844" cy="555214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077B6B2-19D8-462F-AFAC-EB08D24A71ED}"/>
              </a:ext>
            </a:extLst>
          </p:cNvPr>
          <p:cNvSpPr txBox="1"/>
          <p:nvPr/>
        </p:nvSpPr>
        <p:spPr>
          <a:xfrm rot="10800000" flipV="1">
            <a:off x="1138858" y="269216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A38B3A-7ED7-4542-9230-BC56FF610176}"/>
              </a:ext>
            </a:extLst>
          </p:cNvPr>
          <p:cNvSpPr txBox="1"/>
          <p:nvPr/>
        </p:nvSpPr>
        <p:spPr>
          <a:xfrm rot="10800000" flipV="1">
            <a:off x="1076187" y="5698332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554478-06E5-415C-98B1-A7082C0B0A67}"/>
              </a:ext>
            </a:extLst>
          </p:cNvPr>
          <p:cNvSpPr txBox="1"/>
          <p:nvPr/>
        </p:nvSpPr>
        <p:spPr>
          <a:xfrm rot="10800000" flipV="1">
            <a:off x="5126607" y="5698332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E576FF4-E500-420C-A8C7-7875DDAD1E69}"/>
              </a:ext>
            </a:extLst>
          </p:cNvPr>
          <p:cNvGrpSpPr/>
          <p:nvPr/>
        </p:nvGrpSpPr>
        <p:grpSpPr>
          <a:xfrm>
            <a:off x="10065521" y="1063674"/>
            <a:ext cx="1941275" cy="1908000"/>
            <a:chOff x="1732437" y="3103319"/>
            <a:chExt cx="1941275" cy="1908000"/>
          </a:xfrm>
        </p:grpSpPr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id="{97737168-B008-4B86-88A5-AFD8F148D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437" y="3103319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9BCE276-B1C3-4095-A3BE-361AE7682CEF}"/>
                </a:ext>
              </a:extLst>
            </p:cNvPr>
            <p:cNvSpPr/>
            <p:nvPr/>
          </p:nvSpPr>
          <p:spPr>
            <a:xfrm rot="2195477">
              <a:off x="2460868" y="3573424"/>
              <a:ext cx="1212844" cy="45427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44" name="Picture 50">
            <a:extLst>
              <a:ext uri="{FF2B5EF4-FFF2-40B4-BE49-F238E27FC236}">
                <a16:creationId xmlns:a16="http://schemas.microsoft.com/office/drawing/2014/main" id="{BF65BC6A-6027-49EE-BEBF-006D66AD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551" y="1063674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3C238E5-30D4-4E44-AD92-66FD3E762089}"/>
              </a:ext>
            </a:extLst>
          </p:cNvPr>
          <p:cNvSpPr txBox="1"/>
          <p:nvPr/>
        </p:nvSpPr>
        <p:spPr>
          <a:xfrm rot="10800000" flipV="1">
            <a:off x="8990404" y="289369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273AB81-417C-43AA-9B27-181487830C8B}"/>
              </a:ext>
            </a:extLst>
          </p:cNvPr>
          <p:cNvGrpSpPr/>
          <p:nvPr/>
        </p:nvGrpSpPr>
        <p:grpSpPr>
          <a:xfrm>
            <a:off x="10128407" y="3807738"/>
            <a:ext cx="1919021" cy="1908000"/>
            <a:chOff x="3697067" y="3068537"/>
            <a:chExt cx="1919021" cy="1908000"/>
          </a:xfrm>
        </p:grpSpPr>
        <p:pic>
          <p:nvPicPr>
            <p:cNvPr id="47" name="Picture 14">
              <a:extLst>
                <a:ext uri="{FF2B5EF4-FFF2-40B4-BE49-F238E27FC236}">
                  <a16:creationId xmlns:a16="http://schemas.microsoft.com/office/drawing/2014/main" id="{F62AAA92-ED82-4A65-82E2-5EBE0F707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067" y="3068537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0D8E27-6131-4933-B54E-69A80C0FB351}"/>
                </a:ext>
              </a:extLst>
            </p:cNvPr>
            <p:cNvSpPr/>
            <p:nvPr/>
          </p:nvSpPr>
          <p:spPr>
            <a:xfrm rot="2195477">
              <a:off x="4403244" y="3581066"/>
              <a:ext cx="1212844" cy="376730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1412A25A-24A1-41D8-B25F-9C8E1E74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85" y="3760086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A1D939E-EA72-4D2F-AF97-C4EA2D942380}"/>
              </a:ext>
            </a:extLst>
          </p:cNvPr>
          <p:cNvSpPr txBox="1"/>
          <p:nvPr/>
        </p:nvSpPr>
        <p:spPr>
          <a:xfrm rot="10800000" flipV="1">
            <a:off x="9119221" y="572214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0DCCB9-F7DE-484A-A178-4B9A950DCB40}"/>
              </a:ext>
            </a:extLst>
          </p:cNvPr>
          <p:cNvSpPr txBox="1"/>
          <p:nvPr/>
        </p:nvSpPr>
        <p:spPr>
          <a:xfrm rot="10800000" flipV="1">
            <a:off x="34220" y="5918866"/>
            <a:ext cx="4104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뚜렷하지 않다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밀집되지 않는다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지역마다 회귀계수의 차이가 존재한다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5B013-EC33-4916-B5A8-DB7820A53671}"/>
              </a:ext>
            </a:extLst>
          </p:cNvPr>
          <p:cNvSpPr txBox="1"/>
          <p:nvPr/>
        </p:nvSpPr>
        <p:spPr>
          <a:xfrm rot="10800000" flipV="1">
            <a:off x="3897129" y="5861286"/>
            <a:ext cx="4104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r>
              <a:rPr lang="en-US" altLang="ko-KR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전체적으로 다수의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C20E9B-D1C0-4FA0-AD60-3DE9E9F86148}"/>
              </a:ext>
            </a:extLst>
          </p:cNvPr>
          <p:cNvSpPr txBox="1"/>
          <p:nvPr/>
        </p:nvSpPr>
        <p:spPr>
          <a:xfrm rot="10800000" flipV="1">
            <a:off x="7895302" y="5861287"/>
            <a:ext cx="429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녹지가 아닌 소수의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일부을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빼면 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지역에서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다수의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A7D476-5E62-4877-BF97-E93EB811A637}"/>
              </a:ext>
            </a:extLst>
          </p:cNvPr>
          <p:cNvSpPr txBox="1"/>
          <p:nvPr/>
        </p:nvSpPr>
        <p:spPr>
          <a:xfrm rot="10800000" flipV="1">
            <a:off x="802640" y="6338580"/>
            <a:ext cx="10376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녹지지역이 다수 분포하며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녹지지역이 아닌 곳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빨강색 동그라미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일부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지역의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계수값이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높다면 높은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교통신고로 이어질 것이기에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녹지지역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아닌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좁은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핫스팟에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집중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효과적이다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DC5C73A-709A-444B-9DFB-03B7EA897DB4}"/>
              </a:ext>
            </a:extLst>
          </p:cNvPr>
          <p:cNvSpPr/>
          <p:nvPr/>
        </p:nvSpPr>
        <p:spPr>
          <a:xfrm>
            <a:off x="10862348" y="1721722"/>
            <a:ext cx="233042" cy="292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1B53327-7CA5-46FC-A28C-933948D2F0F3}"/>
              </a:ext>
            </a:extLst>
          </p:cNvPr>
          <p:cNvSpPr/>
          <p:nvPr/>
        </p:nvSpPr>
        <p:spPr>
          <a:xfrm>
            <a:off x="10978869" y="4406985"/>
            <a:ext cx="233042" cy="292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49ABBC7-C5B0-4E25-975A-45DD6A28BA81}"/>
              </a:ext>
            </a:extLst>
          </p:cNvPr>
          <p:cNvSpPr/>
          <p:nvPr/>
        </p:nvSpPr>
        <p:spPr>
          <a:xfrm>
            <a:off x="2861564" y="1690549"/>
            <a:ext cx="233042" cy="292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E04F2F-89B8-49BD-9FB1-D979AF0C12FA}"/>
              </a:ext>
            </a:extLst>
          </p:cNvPr>
          <p:cNvSpPr txBox="1"/>
          <p:nvPr/>
        </p:nvSpPr>
        <p:spPr>
          <a:xfrm rot="10800000" flipV="1">
            <a:off x="7904550" y="3077613"/>
            <a:ext cx="436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녹지가 아닌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소수의 핫스팟 분포가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 지역에서 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endParaRPr lang="en-US" altLang="ko-KR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지역에서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다수의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5F539A5-4746-4958-993A-524E5AA0C7FA}"/>
              </a:ext>
            </a:extLst>
          </p:cNvPr>
          <p:cNvGrpSpPr/>
          <p:nvPr/>
        </p:nvGrpSpPr>
        <p:grpSpPr>
          <a:xfrm>
            <a:off x="6048902" y="1097083"/>
            <a:ext cx="1904309" cy="1908000"/>
            <a:chOff x="3697067" y="1160537"/>
            <a:chExt cx="1904309" cy="1908000"/>
          </a:xfrm>
        </p:grpSpPr>
        <p:pic>
          <p:nvPicPr>
            <p:cNvPr id="62" name="Picture 8">
              <a:extLst>
                <a:ext uri="{FF2B5EF4-FFF2-40B4-BE49-F238E27FC236}">
                  <a16:creationId xmlns:a16="http://schemas.microsoft.com/office/drawing/2014/main" id="{C8E0CB1E-7396-4644-9DAA-51E8248F1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067" y="1160537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A58AC60-A0C4-47D9-A01F-379509799A94}"/>
                </a:ext>
              </a:extLst>
            </p:cNvPr>
            <p:cNvSpPr/>
            <p:nvPr/>
          </p:nvSpPr>
          <p:spPr>
            <a:xfrm rot="2195477">
              <a:off x="4342569" y="1480838"/>
              <a:ext cx="1212844" cy="555214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4" name="Picture 10">
            <a:extLst>
              <a:ext uri="{FF2B5EF4-FFF2-40B4-BE49-F238E27FC236}">
                <a16:creationId xmlns:a16="http://schemas.microsoft.com/office/drawing/2014/main" id="{0702DD90-4DE3-4849-BEF1-23E62B76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44" y="1144735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4070E69-8353-4A99-85F6-240CCCF70F20}"/>
              </a:ext>
            </a:extLst>
          </p:cNvPr>
          <p:cNvSpPr txBox="1"/>
          <p:nvPr/>
        </p:nvSpPr>
        <p:spPr>
          <a:xfrm rot="10800000" flipV="1">
            <a:off x="5240533" y="292709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92E748-1388-4219-BAFD-0CD8810C7610}"/>
              </a:ext>
            </a:extLst>
          </p:cNvPr>
          <p:cNvSpPr txBox="1"/>
          <p:nvPr/>
        </p:nvSpPr>
        <p:spPr>
          <a:xfrm rot="10800000" flipV="1">
            <a:off x="4138521" y="3089689"/>
            <a:ext cx="355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녹지가 아닌 소수의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나타나며 전 지역에서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지역에서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다수의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4B9A236-C21F-4920-8611-FE3EDFC0E521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57" name="Rectangle 37">
              <a:extLst>
                <a:ext uri="{FF2B5EF4-FFF2-40B4-BE49-F238E27FC236}">
                  <a16:creationId xmlns:a16="http://schemas.microsoft.com/office/drawing/2014/main" id="{1F36E17C-26A5-42CE-97C5-8F9EBD0F3809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6A01AA1E-4E88-4999-828E-2AB1AA043D0F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FB743990-CD28-4302-A2CA-F55991AB1EA4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9" name="Rectangle 37">
              <a:extLst>
                <a:ext uri="{FF2B5EF4-FFF2-40B4-BE49-F238E27FC236}">
                  <a16:creationId xmlns:a16="http://schemas.microsoft.com/office/drawing/2014/main" id="{6519566E-EF77-40AC-92FC-6A575996E203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7591424-2074-4078-9EB4-7BABDCA02B88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A5DCDCD-C008-4AED-9C91-9CA769BF94E1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FA90592-0732-454A-92EC-5A1EEDE885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37">
              <a:extLst>
                <a:ext uri="{FF2B5EF4-FFF2-40B4-BE49-F238E27FC236}">
                  <a16:creationId xmlns:a16="http://schemas.microsoft.com/office/drawing/2014/main" id="{849EE86D-9151-41D2-A7C6-880E1C4AF09C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4" name="Rectangle 37">
              <a:extLst>
                <a:ext uri="{FF2B5EF4-FFF2-40B4-BE49-F238E27FC236}">
                  <a16:creationId xmlns:a16="http://schemas.microsoft.com/office/drawing/2014/main" id="{49425F7A-B1FA-4F9D-8532-D58C829A8039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9771A3F-99B2-4309-88FF-171C0A49E5B7}"/>
              </a:ext>
            </a:extLst>
          </p:cNvPr>
          <p:cNvSpPr txBox="1"/>
          <p:nvPr/>
        </p:nvSpPr>
        <p:spPr>
          <a:xfrm rot="10800000" flipV="1">
            <a:off x="-1" y="3067615"/>
            <a:ext cx="418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녹지에 해당하는 지역에서 다수의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음의 공간적 자기상관성과 인접 지역과의 유사성이 없음을 보인다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일부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지역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에는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회귀계수가 음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준다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D3157-7545-417C-9ADA-9E47701EFF11}"/>
              </a:ext>
            </a:extLst>
          </p:cNvPr>
          <p:cNvSpPr txBox="1"/>
          <p:nvPr/>
        </p:nvSpPr>
        <p:spPr>
          <a:xfrm>
            <a:off x="26687" y="927199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979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40547A0-4496-4687-A601-D5F8DF651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88" y="2192789"/>
            <a:ext cx="3503169" cy="155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D667028-3ABA-4298-ACB4-43019778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344" y="962754"/>
            <a:ext cx="3480201" cy="152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2">
            <a:extLst>
              <a:ext uri="{FF2B5EF4-FFF2-40B4-BE49-F238E27FC236}">
                <a16:creationId xmlns:a16="http://schemas.microsoft.com/office/drawing/2014/main" id="{CFD3646C-BC46-40DF-A1CD-DFE9352E5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632" y="4053438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A551EEF-202C-401E-9E55-403305D8BF83}"/>
              </a:ext>
            </a:extLst>
          </p:cNvPr>
          <p:cNvSpPr txBox="1"/>
          <p:nvPr/>
        </p:nvSpPr>
        <p:spPr>
          <a:xfrm rot="10800000" flipV="1">
            <a:off x="1120150" y="5885623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445067-D595-41D8-AE01-FCBC3A73CDA4}"/>
              </a:ext>
            </a:extLst>
          </p:cNvPr>
          <p:cNvSpPr txBox="1"/>
          <p:nvPr/>
        </p:nvSpPr>
        <p:spPr>
          <a:xfrm rot="10800000" flipV="1">
            <a:off x="4676339" y="572889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도로망 링크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AA0A8A-0CA3-4B51-BD5C-C62EB56AF28A}"/>
              </a:ext>
            </a:extLst>
          </p:cNvPr>
          <p:cNvSpPr txBox="1"/>
          <p:nvPr/>
        </p:nvSpPr>
        <p:spPr>
          <a:xfrm rot="10800000" flipV="1">
            <a:off x="4755592" y="2959712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용도지역도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98D710-8444-41C7-9AB9-DC34A2E71D82}"/>
              </a:ext>
            </a:extLst>
          </p:cNvPr>
          <p:cNvSpPr txBox="1"/>
          <p:nvPr/>
        </p:nvSpPr>
        <p:spPr>
          <a:xfrm rot="10800000" flipV="1">
            <a:off x="3642688" y="3267193"/>
            <a:ext cx="41844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군집은 주거지역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적고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다수 분포한다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녹지지역에는 주로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콜드스팟이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4FBC06-B3AA-4D04-A9F9-E4CBB2FA3D7E}"/>
              </a:ext>
            </a:extLst>
          </p:cNvPr>
          <p:cNvSpPr txBox="1"/>
          <p:nvPr/>
        </p:nvSpPr>
        <p:spPr>
          <a:xfrm rot="10800000" flipV="1">
            <a:off x="3670773" y="6153714"/>
            <a:ext cx="398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외곽 녹지지역이 다수 분포하며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도로망 링크가 매우 적은 지역이다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FF37FB8-7632-4AB3-B464-94CA03CE248F}"/>
              </a:ext>
            </a:extLst>
          </p:cNvPr>
          <p:cNvGrpSpPr/>
          <p:nvPr/>
        </p:nvGrpSpPr>
        <p:grpSpPr>
          <a:xfrm>
            <a:off x="4749184" y="888610"/>
            <a:ext cx="1903324" cy="1907012"/>
            <a:chOff x="8025688" y="4037711"/>
            <a:chExt cx="1903324" cy="1907012"/>
          </a:xfrm>
        </p:grpSpPr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51627299-D4C4-42B4-86AD-52949BA78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688" y="4037711"/>
              <a:ext cx="1903324" cy="1907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97D926E-44E4-40FD-AA98-7C00A4D9FA72}"/>
                </a:ext>
              </a:extLst>
            </p:cNvPr>
            <p:cNvSpPr/>
            <p:nvPr/>
          </p:nvSpPr>
          <p:spPr>
            <a:xfrm rot="2195477">
              <a:off x="8611313" y="4364095"/>
              <a:ext cx="1212844" cy="555214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97EEBE3-79CA-4978-A0CB-15605B7DBA3C}"/>
              </a:ext>
            </a:extLst>
          </p:cNvPr>
          <p:cNvGrpSpPr/>
          <p:nvPr/>
        </p:nvGrpSpPr>
        <p:grpSpPr>
          <a:xfrm>
            <a:off x="4790875" y="3911426"/>
            <a:ext cx="1923287" cy="1777922"/>
            <a:chOff x="9893909" y="4166800"/>
            <a:chExt cx="1923287" cy="1777922"/>
          </a:xfrm>
        </p:grpSpPr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8AC70C46-2179-4B41-ABFF-38282D872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3909" y="4166800"/>
              <a:ext cx="1923287" cy="177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F38C4F7-4961-4A64-AFDE-43C64CB35B59}"/>
                </a:ext>
              </a:extLst>
            </p:cNvPr>
            <p:cNvSpPr/>
            <p:nvPr/>
          </p:nvSpPr>
          <p:spPr>
            <a:xfrm rot="2195477">
              <a:off x="10379632" y="4364095"/>
              <a:ext cx="1212844" cy="555214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42B851-EC14-4EE5-A28B-D516FB1AA20F}"/>
              </a:ext>
            </a:extLst>
          </p:cNvPr>
          <p:cNvGrpSpPr/>
          <p:nvPr/>
        </p:nvGrpSpPr>
        <p:grpSpPr>
          <a:xfrm>
            <a:off x="-87825" y="3837438"/>
            <a:ext cx="2377406" cy="2124000"/>
            <a:chOff x="450246" y="3726139"/>
            <a:chExt cx="2377406" cy="2124000"/>
          </a:xfrm>
        </p:grpSpPr>
        <p:pic>
          <p:nvPicPr>
            <p:cNvPr id="52" name="Picture 28">
              <a:extLst>
                <a:ext uri="{FF2B5EF4-FFF2-40B4-BE49-F238E27FC236}">
                  <a16:creationId xmlns:a16="http://schemas.microsoft.com/office/drawing/2014/main" id="{530FD5A7-F682-40FC-90E8-F14C9C2D1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46" y="3726139"/>
              <a:ext cx="2377406" cy="21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86A226-CA93-44F4-A8C1-5CF6DEB4A96E}"/>
                </a:ext>
              </a:extLst>
            </p:cNvPr>
            <p:cNvSpPr/>
            <p:nvPr/>
          </p:nvSpPr>
          <p:spPr>
            <a:xfrm rot="2484658">
              <a:off x="1763002" y="4539193"/>
              <a:ext cx="680095" cy="49789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EE6F2B0-673A-4DC9-A0CE-44333B719C4D}"/>
                </a:ext>
              </a:extLst>
            </p:cNvPr>
            <p:cNvSpPr/>
            <p:nvPr/>
          </p:nvSpPr>
          <p:spPr>
            <a:xfrm rot="2484658">
              <a:off x="1316960" y="4019773"/>
              <a:ext cx="827566" cy="66422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D6DA94D-D372-43B7-8A10-7C2BCE231384}"/>
              </a:ext>
            </a:extLst>
          </p:cNvPr>
          <p:cNvSpPr txBox="1"/>
          <p:nvPr/>
        </p:nvSpPr>
        <p:spPr>
          <a:xfrm rot="10800000" flipV="1">
            <a:off x="103982" y="6225749"/>
            <a:ext cx="398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신호등이 다수 분포하는 지역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 동그라미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신호등이 거의 없는 지역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파랑색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동그라미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음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</a:p>
        </p:txBody>
      </p:sp>
      <p:pic>
        <p:nvPicPr>
          <p:cNvPr id="59" name="Picture 26">
            <a:extLst>
              <a:ext uri="{FF2B5EF4-FFF2-40B4-BE49-F238E27FC236}">
                <a16:creationId xmlns:a16="http://schemas.microsoft.com/office/drawing/2014/main" id="{875F19EF-A9B7-499A-A932-9544BDBB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7" y="1173651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6296D7DD-606C-450D-A9B7-5FAC4A5F7E82}"/>
              </a:ext>
            </a:extLst>
          </p:cNvPr>
          <p:cNvGrpSpPr/>
          <p:nvPr/>
        </p:nvGrpSpPr>
        <p:grpSpPr>
          <a:xfrm>
            <a:off x="2312566" y="1173651"/>
            <a:ext cx="1904309" cy="1908000"/>
            <a:chOff x="1862745" y="1127927"/>
            <a:chExt cx="1904309" cy="1908000"/>
          </a:xfrm>
        </p:grpSpPr>
        <p:pic>
          <p:nvPicPr>
            <p:cNvPr id="61" name="Picture 6">
              <a:extLst>
                <a:ext uri="{FF2B5EF4-FFF2-40B4-BE49-F238E27FC236}">
                  <a16:creationId xmlns:a16="http://schemas.microsoft.com/office/drawing/2014/main" id="{CB5E27A5-5A1F-444E-8F71-B6ADF9138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2745" y="1127927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7E6416A-082F-4732-B906-9783C291347B}"/>
                </a:ext>
              </a:extLst>
            </p:cNvPr>
            <p:cNvSpPr/>
            <p:nvPr/>
          </p:nvSpPr>
          <p:spPr>
            <a:xfrm rot="2195477">
              <a:off x="2438262" y="1480837"/>
              <a:ext cx="1212844" cy="555214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68948CA-3324-449D-B67A-330C3E11F2AA}"/>
              </a:ext>
            </a:extLst>
          </p:cNvPr>
          <p:cNvSpPr txBox="1"/>
          <p:nvPr/>
        </p:nvSpPr>
        <p:spPr>
          <a:xfrm rot="10800000" flipV="1">
            <a:off x="1362956" y="300874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7EB853-7F53-4CBA-8EBE-9C88107BF3CE}"/>
              </a:ext>
            </a:extLst>
          </p:cNvPr>
          <p:cNvSpPr txBox="1"/>
          <p:nvPr/>
        </p:nvSpPr>
        <p:spPr>
          <a:xfrm rot="10800000" flipV="1">
            <a:off x="273009" y="3291777"/>
            <a:ext cx="4104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녹지에 해당하는 지역을 제외하면 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소수의 핫스팟 분포만을 보인다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분포를 감싸는 다수의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분포가 나타난다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4D7455B-82BF-4304-9B57-786E619B121D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282381F1-4CF9-42C1-8FF7-C78A1C5CC03B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F9585BAB-3A41-4592-865B-0F4ADAE0EBD8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77108487-50A2-4928-BC58-C4B8B165D55E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8" name="Rectangle 37">
              <a:extLst>
                <a:ext uri="{FF2B5EF4-FFF2-40B4-BE49-F238E27FC236}">
                  <a16:creationId xmlns:a16="http://schemas.microsoft.com/office/drawing/2014/main" id="{C4408114-21DC-4AFF-A64D-C31F56C0DF7C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B0B4CD7-75A5-439D-9CD8-A3336E6786F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E103196-E39E-4923-9835-10EEFCA7FB70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BD4F659-3AA7-4052-A070-BA2C438B495C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37">
              <a:extLst>
                <a:ext uri="{FF2B5EF4-FFF2-40B4-BE49-F238E27FC236}">
                  <a16:creationId xmlns:a16="http://schemas.microsoft.com/office/drawing/2014/main" id="{0E50A45F-C59A-4049-91BC-AC518C16324C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6" name="Rectangle 37">
              <a:extLst>
                <a:ext uri="{FF2B5EF4-FFF2-40B4-BE49-F238E27FC236}">
                  <a16:creationId xmlns:a16="http://schemas.microsoft.com/office/drawing/2014/main" id="{5778F29E-6EAA-4547-B22B-B83EA3AD9C9A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A1C5BF8-D2FE-4CB5-8FDD-EFFA40E460CA}"/>
              </a:ext>
            </a:extLst>
          </p:cNvPr>
          <p:cNvSpPr/>
          <p:nvPr/>
        </p:nvSpPr>
        <p:spPr>
          <a:xfrm>
            <a:off x="7088467" y="5037160"/>
            <a:ext cx="5072616" cy="17875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결합군집은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가로환경요인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중심으로 교통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건수가 주로 구성되는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 군집과 달리 </a:t>
            </a:r>
            <a:r>
              <a:rPr lang="ko-KR" altLang="en-US" sz="11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차로수의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영향만을 크게 받는다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업무시설과 공동주거건축물은 음</a:t>
            </a:r>
            <a:r>
              <a:rPr lang="en-US" altLang="ko-KR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주거지역과 교육환경보호구역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지하철은 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도로망이 깔린 지역에서는 신호등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횡단보도가 유의미하지만 도로망이 없는 녹지지역은 해당 요소가 유의미하지 않다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차로수를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기본으로 주거지역과 교육환경보호구역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지하철에 주의를 요한다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6F7B10EB-FADC-4CB9-906C-F73F20AD9591}"/>
              </a:ext>
            </a:extLst>
          </p:cNvPr>
          <p:cNvSpPr/>
          <p:nvPr/>
        </p:nvSpPr>
        <p:spPr>
          <a:xfrm>
            <a:off x="9444675" y="4884690"/>
            <a:ext cx="132010" cy="186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D51016C-ED73-4167-BB5A-F2E9A0613630}"/>
              </a:ext>
            </a:extLst>
          </p:cNvPr>
          <p:cNvSpPr/>
          <p:nvPr/>
        </p:nvSpPr>
        <p:spPr>
          <a:xfrm>
            <a:off x="7015400" y="3598938"/>
            <a:ext cx="5072617" cy="12776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결합군집은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공통적으로 </a:t>
            </a:r>
            <a:r>
              <a:rPr lang="ko-KR" altLang="en-US" sz="11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주거지역면적에 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크게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교육환경보호구역과 지하철 개수에 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공동주거건축물과 업무시설 개수에는 음</a:t>
            </a:r>
            <a:r>
              <a:rPr lang="en-US" altLang="ko-KR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경우는 오거리에 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받지만 치안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의 경우 영향력 자체가 매우 작다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0C0FC5-A786-4F9A-AA1C-0A04702D1862}"/>
              </a:ext>
            </a:extLst>
          </p:cNvPr>
          <p:cNvSpPr txBox="1"/>
          <p:nvPr/>
        </p:nvSpPr>
        <p:spPr>
          <a:xfrm>
            <a:off x="26687" y="927199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541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08A81-1F42-4C24-87F6-F0B76051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31" y="2061637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7B57ACF-7E0C-4907-823A-B7E7473E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185" y="2061637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92A806F-BB6B-42B0-BCA4-0F9F74B7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31" y="2061637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487EE7F-905A-4FE6-A1AE-56A74425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8" y="4455245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CCBFD35-CB81-421B-AEA8-9F7229497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185" y="4455245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6595E61-B836-4DD1-8768-991403C36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662" y="4455245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2B02F9-3AA7-4479-BD52-05EC799D2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68" y="2095934"/>
            <a:ext cx="2021828" cy="218125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104B3BD-F0BB-42BC-ADB1-CA1F5600B6C2}"/>
              </a:ext>
            </a:extLst>
          </p:cNvPr>
          <p:cNvSpPr/>
          <p:nvPr/>
        </p:nvSpPr>
        <p:spPr>
          <a:xfrm rot="18578601">
            <a:off x="1458119" y="2458521"/>
            <a:ext cx="591404" cy="8236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ECE98-A94C-4B8B-9CA2-88D7A89BCD85}"/>
              </a:ext>
            </a:extLst>
          </p:cNvPr>
          <p:cNvSpPr txBox="1"/>
          <p:nvPr/>
        </p:nvSpPr>
        <p:spPr>
          <a:xfrm>
            <a:off x="535676" y="1387103"/>
            <a:ext cx="1090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 군집에서도 대부분의 설명변수들이 치안신고에 대하여 동일한 종류의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영향력을 갖는다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녹지가 가장 많은 군집인 혼합 생활권 지역 군집에서도 녹지인 곳에서 큰 영향력을 갖는 변수들은 다음과 같다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99AD2C-FD22-4A37-840E-B072A8A503EB}"/>
              </a:ext>
            </a:extLst>
          </p:cNvPr>
          <p:cNvSpPr/>
          <p:nvPr/>
        </p:nvSpPr>
        <p:spPr>
          <a:xfrm rot="157867">
            <a:off x="4008316" y="2389574"/>
            <a:ext cx="440426" cy="8212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01ECD68-E9D6-4B96-BCC0-A1B19EE7DB2E}"/>
              </a:ext>
            </a:extLst>
          </p:cNvPr>
          <p:cNvSpPr/>
          <p:nvPr/>
        </p:nvSpPr>
        <p:spPr>
          <a:xfrm rot="157867">
            <a:off x="6168316" y="2389575"/>
            <a:ext cx="440426" cy="8212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29D0FB-9024-4047-A67E-1C69E6F34EB2}"/>
              </a:ext>
            </a:extLst>
          </p:cNvPr>
          <p:cNvSpPr/>
          <p:nvPr/>
        </p:nvSpPr>
        <p:spPr>
          <a:xfrm rot="157867">
            <a:off x="8456590" y="2389573"/>
            <a:ext cx="440426" cy="8212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8B64FD-818B-48CA-9339-D894277537E9}"/>
              </a:ext>
            </a:extLst>
          </p:cNvPr>
          <p:cNvSpPr/>
          <p:nvPr/>
        </p:nvSpPr>
        <p:spPr>
          <a:xfrm rot="770594">
            <a:off x="1553475" y="4687621"/>
            <a:ext cx="561508" cy="8212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6571BED-E2C2-4704-A141-27E461E3E97A}"/>
              </a:ext>
            </a:extLst>
          </p:cNvPr>
          <p:cNvSpPr/>
          <p:nvPr/>
        </p:nvSpPr>
        <p:spPr>
          <a:xfrm rot="20827451">
            <a:off x="3946842" y="4714340"/>
            <a:ext cx="522682" cy="8212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CD8A6AA-E7CD-4AA9-A961-9BC882C22639}"/>
              </a:ext>
            </a:extLst>
          </p:cNvPr>
          <p:cNvSpPr/>
          <p:nvPr/>
        </p:nvSpPr>
        <p:spPr>
          <a:xfrm>
            <a:off x="6200904" y="4739754"/>
            <a:ext cx="553869" cy="8212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C488F-571A-4841-9B8F-042B4D36485D}"/>
              </a:ext>
            </a:extLst>
          </p:cNvPr>
          <p:cNvSpPr txBox="1"/>
          <p:nvPr/>
        </p:nvSpPr>
        <p:spPr>
          <a:xfrm>
            <a:off x="7413662" y="4673942"/>
            <a:ext cx="4710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이상 건축물 비율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숙박시설 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CCTV,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치안센터는 혼합 생활권 지역 군집 중에서도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녹지인 지역에서 치안신고에 큰 양의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나타낸다는 것을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녹지지역에서 각 변수들이 클수록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많을수록 치안신고 건수 또한 많아진다는 것을 의미한다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 개수는 반대로 녹지인 지역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큰 음의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준다는 것을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3F71B7-5077-4C64-8B20-CCBA796C3198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0BC284C3-96DD-461F-887B-2A0168952DF4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3" name="Rectangle 37">
              <a:extLst>
                <a:ext uri="{FF2B5EF4-FFF2-40B4-BE49-F238E27FC236}">
                  <a16:creationId xmlns:a16="http://schemas.microsoft.com/office/drawing/2014/main" id="{9538885E-ED44-484A-BEE7-AD35AD0653CA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385F2D77-4D21-4C88-ABFF-6F77D13B6BEE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F40FDD45-11B9-4631-BAFB-16A32AFEC008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BC14301-E321-4AEB-8E39-580849446939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192C1D2-5A79-4523-94AB-9E33C04C5321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131377-A63F-4E43-A39B-0A86798F6B3B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840B57D3-67D2-4E16-91ED-E9484ABB8A4F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D943A032-64DD-48D9-B046-6341F3221F7C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EB8C18E-5B8B-4FB1-8D4A-2F1869D28B40}"/>
              </a:ext>
            </a:extLst>
          </p:cNvPr>
          <p:cNvSpPr txBox="1"/>
          <p:nvPr/>
        </p:nvSpPr>
        <p:spPr>
          <a:xfrm>
            <a:off x="26687" y="927199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F7CF40-64B8-4C87-B235-00AD4FE6795F}"/>
              </a:ext>
            </a:extLst>
          </p:cNvPr>
          <p:cNvSpPr txBox="1"/>
          <p:nvPr/>
        </p:nvSpPr>
        <p:spPr>
          <a:xfrm rot="10800000" flipV="1">
            <a:off x="3059578" y="415013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30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378EE2-F98A-4208-995C-099720F83199}"/>
              </a:ext>
            </a:extLst>
          </p:cNvPr>
          <p:cNvSpPr txBox="1"/>
          <p:nvPr/>
        </p:nvSpPr>
        <p:spPr>
          <a:xfrm rot="10800000" flipV="1">
            <a:off x="5250992" y="415012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AC5705-C6D1-4DCD-AB38-746B6FEC5023}"/>
              </a:ext>
            </a:extLst>
          </p:cNvPr>
          <p:cNvSpPr txBox="1"/>
          <p:nvPr/>
        </p:nvSpPr>
        <p:spPr>
          <a:xfrm rot="10800000" flipV="1">
            <a:off x="7463362" y="415407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 개수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87DD6-5E0E-4BD8-A21B-F27473E4CE2F}"/>
              </a:ext>
            </a:extLst>
          </p:cNvPr>
          <p:cNvSpPr txBox="1"/>
          <p:nvPr/>
        </p:nvSpPr>
        <p:spPr>
          <a:xfrm rot="10800000" flipV="1">
            <a:off x="765771" y="654373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숙박시설 개수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6DC2CA-6705-49D0-A7A5-9C4BCE9212E8}"/>
              </a:ext>
            </a:extLst>
          </p:cNvPr>
          <p:cNvSpPr txBox="1"/>
          <p:nvPr/>
        </p:nvSpPr>
        <p:spPr>
          <a:xfrm rot="10800000" flipV="1">
            <a:off x="3120992" y="6543738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CCTV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085596-D049-4DD0-A310-EA02441B3A92}"/>
              </a:ext>
            </a:extLst>
          </p:cNvPr>
          <p:cNvSpPr txBox="1"/>
          <p:nvPr/>
        </p:nvSpPr>
        <p:spPr>
          <a:xfrm rot="10800000" flipV="1">
            <a:off x="5421775" y="654373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124142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1C0B94C-E8D4-400F-AC59-858A3E9E19EA}"/>
              </a:ext>
            </a:extLst>
          </p:cNvPr>
          <p:cNvSpPr/>
          <p:nvPr/>
        </p:nvSpPr>
        <p:spPr>
          <a:xfrm>
            <a:off x="5104266" y="5866773"/>
            <a:ext cx="6429616" cy="620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A0946-BB3A-4CAC-9E73-BF72B32758DA}"/>
              </a:ext>
            </a:extLst>
          </p:cNvPr>
          <p:cNvSpPr txBox="1"/>
          <p:nvPr/>
        </p:nvSpPr>
        <p:spPr>
          <a:xfrm>
            <a:off x="632734" y="1323397"/>
            <a:ext cx="10901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녹지가 가장 많은 군집인 해당 군집에서도 녹지인 곳이 아닌 주거 지역인 곳에서 에서 큰 영향력을 갖는 변수들은 다음과 같다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F1CEA-7026-4D59-BC07-3EF8D1A2660A}"/>
              </a:ext>
            </a:extLst>
          </p:cNvPr>
          <p:cNvGrpSpPr/>
          <p:nvPr/>
        </p:nvGrpSpPr>
        <p:grpSpPr>
          <a:xfrm>
            <a:off x="749428" y="1637917"/>
            <a:ext cx="2021829" cy="2211603"/>
            <a:chOff x="749428" y="1637917"/>
            <a:chExt cx="2021829" cy="22116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378B059-384C-43A7-A2DD-87FD9CE24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428" y="1637917"/>
              <a:ext cx="2021829" cy="221160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7DCFCEA-0948-48C5-BE29-DE2055EC9681}"/>
                </a:ext>
              </a:extLst>
            </p:cNvPr>
            <p:cNvSpPr/>
            <p:nvPr/>
          </p:nvSpPr>
          <p:spPr>
            <a:xfrm rot="3061994">
              <a:off x="1891489" y="2530967"/>
              <a:ext cx="635835" cy="42550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77498D-F749-44A0-AD0B-6C0AB683B655}"/>
              </a:ext>
            </a:extLst>
          </p:cNvPr>
          <p:cNvSpPr txBox="1"/>
          <p:nvPr/>
        </p:nvSpPr>
        <p:spPr>
          <a:xfrm>
            <a:off x="5131558" y="4350237"/>
            <a:ext cx="6364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 개수의 회귀계수 값은 혼합 생활권 지역 군집에서 주거지역과 유사한 분포를 보인다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세 설명변수 모두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주거지역의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핫스팟이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분포하는 남동부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치안신고에 큰 양의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준다는 것을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주거용도용적율과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병의원의 경우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핫스팟인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곳에서 치안신고에 대한 영향력도 큰데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유흥주점의 경우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유흥주점이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콜드스팟인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곳에서 치안신고에 큰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준다는 것을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D9961-14A7-43B7-A09B-5E0A64B815A2}"/>
              </a:ext>
            </a:extLst>
          </p:cNvPr>
          <p:cNvSpPr txBox="1"/>
          <p:nvPr/>
        </p:nvSpPr>
        <p:spPr>
          <a:xfrm>
            <a:off x="5131558" y="5963621"/>
            <a:ext cx="636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 군집의 경우 또한 준 생활권 지역 군집과 마찬가지로 녹지인지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주거지역인지에 </a:t>
            </a:r>
            <a:endParaRPr lang="en-US" altLang="ko-KR" sz="12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설명변수들이 치안신고에 미치는 영향력이 다름을 알 수 있다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963DF1-81E2-4444-B180-254A232DAC78}"/>
              </a:ext>
            </a:extLst>
          </p:cNvPr>
          <p:cNvGrpSpPr/>
          <p:nvPr/>
        </p:nvGrpSpPr>
        <p:grpSpPr>
          <a:xfrm>
            <a:off x="2878612" y="1637917"/>
            <a:ext cx="4100614" cy="2211604"/>
            <a:chOff x="2878612" y="1637917"/>
            <a:chExt cx="4100614" cy="2211604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F66B87FC-6EC2-42B1-BDCF-FE7503DB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612" y="1637917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EFC8BD8-0FAD-4752-96B2-59FF2AEB38B3}"/>
                </a:ext>
              </a:extLst>
            </p:cNvPr>
            <p:cNvSpPr/>
            <p:nvPr/>
          </p:nvSpPr>
          <p:spPr>
            <a:xfrm rot="5834141">
              <a:off x="4189794" y="2403686"/>
              <a:ext cx="635835" cy="32835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40F1BC2-AF6A-46E6-8A7F-156BCFBE0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404" y="1689520"/>
              <a:ext cx="215582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28B4AB8-BAB0-463C-A4D5-E1E278F1A71C}"/>
                </a:ext>
              </a:extLst>
            </p:cNvPr>
            <p:cNvSpPr/>
            <p:nvPr/>
          </p:nvSpPr>
          <p:spPr>
            <a:xfrm rot="5834141">
              <a:off x="6134587" y="2524758"/>
              <a:ext cx="635835" cy="32835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FB27D6-596B-42A1-A8B0-BE2C1C73CF2E}"/>
              </a:ext>
            </a:extLst>
          </p:cNvPr>
          <p:cNvGrpSpPr/>
          <p:nvPr/>
        </p:nvGrpSpPr>
        <p:grpSpPr>
          <a:xfrm>
            <a:off x="704976" y="4062678"/>
            <a:ext cx="4195386" cy="2211604"/>
            <a:chOff x="6852869" y="3801087"/>
            <a:chExt cx="4195386" cy="2211604"/>
          </a:xfrm>
        </p:grpSpPr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AC08F27C-784F-46F8-A0DD-B2C561033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69" y="3801087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4FBD2F-83B6-45DB-9C95-F52827F3310F}"/>
                </a:ext>
              </a:extLst>
            </p:cNvPr>
            <p:cNvSpPr/>
            <p:nvPr/>
          </p:nvSpPr>
          <p:spPr>
            <a:xfrm rot="7377579">
              <a:off x="8292876" y="4443083"/>
              <a:ext cx="567937" cy="67106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BB85A452-3F54-4E16-9CEA-4583D5187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255" y="3824796"/>
              <a:ext cx="2160000" cy="2164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18463F7-177C-4E8B-AF06-F11CD364E2D2}"/>
                </a:ext>
              </a:extLst>
            </p:cNvPr>
            <p:cNvSpPr/>
            <p:nvPr/>
          </p:nvSpPr>
          <p:spPr>
            <a:xfrm rot="5834141">
              <a:off x="10311002" y="4504934"/>
              <a:ext cx="635835" cy="5944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45FB50-CFEF-4DA5-B2A0-7F48956575DB}"/>
              </a:ext>
            </a:extLst>
          </p:cNvPr>
          <p:cNvGrpSpPr/>
          <p:nvPr/>
        </p:nvGrpSpPr>
        <p:grpSpPr>
          <a:xfrm>
            <a:off x="7163054" y="1687812"/>
            <a:ext cx="4130865" cy="2211850"/>
            <a:chOff x="7163054" y="1687812"/>
            <a:chExt cx="4130865" cy="2211850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05D9087E-26DE-46EC-80E5-31492A564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3054" y="1687812"/>
              <a:ext cx="2160000" cy="22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3F83B3-D377-4EA7-A599-56C0D83CB9B1}"/>
                </a:ext>
              </a:extLst>
            </p:cNvPr>
            <p:cNvSpPr/>
            <p:nvPr/>
          </p:nvSpPr>
          <p:spPr>
            <a:xfrm rot="7377579">
              <a:off x="8539688" y="2505533"/>
              <a:ext cx="635835" cy="44642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19FE5464-5E2D-48CD-8CCC-F588865C8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097" y="1739662"/>
              <a:ext cx="215582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AF41699-B5B4-45DB-9195-E6D21681ACCF}"/>
                </a:ext>
              </a:extLst>
            </p:cNvPr>
            <p:cNvSpPr/>
            <p:nvPr/>
          </p:nvSpPr>
          <p:spPr>
            <a:xfrm rot="7377579">
              <a:off x="10469633" y="2546297"/>
              <a:ext cx="635835" cy="44642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1E1EFD-3243-485B-BD36-64016DEC5F58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7BFAC206-9D15-4CDC-8AB2-AEB4A5D0C25C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EEC2062-2C1A-4A65-A901-FCD3836F32AE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D0531EC7-C2D4-46DD-B17F-3ABAAAD5001A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E57FA157-463A-41DC-AB78-AEAA1FF51207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7E476FC-0E6E-4319-AEDE-39AA0F19341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F26497D-8EF8-4738-981E-B638CE7E03DE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8A714BD-693A-48C2-8D66-EB99C95042B8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7C577E62-8168-4334-B60C-BC7091BB0049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386432CF-77DA-41C7-BA0F-51ABB562F1CD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7963A2-DF23-4708-A6A9-B9F98AD32576}"/>
              </a:ext>
            </a:extLst>
          </p:cNvPr>
          <p:cNvSpPr txBox="1"/>
          <p:nvPr/>
        </p:nvSpPr>
        <p:spPr>
          <a:xfrm rot="10800000" flipV="1">
            <a:off x="1844192" y="6241218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49672B-17AC-46C9-BB92-E28522FFAF24}"/>
              </a:ext>
            </a:extLst>
          </p:cNvPr>
          <p:cNvSpPr txBox="1"/>
          <p:nvPr/>
        </p:nvSpPr>
        <p:spPr>
          <a:xfrm rot="10800000" flipV="1">
            <a:off x="3878848" y="3691144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용적률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18A8FE-15BF-460E-ABD1-9257246359F2}"/>
              </a:ext>
            </a:extLst>
          </p:cNvPr>
          <p:cNvSpPr txBox="1"/>
          <p:nvPr/>
        </p:nvSpPr>
        <p:spPr>
          <a:xfrm rot="10800000" flipV="1">
            <a:off x="8200714" y="3691144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EF819D-5197-4360-AB7A-C3CBD20E9CFA}"/>
              </a:ext>
            </a:extLst>
          </p:cNvPr>
          <p:cNvSpPr txBox="1"/>
          <p:nvPr/>
        </p:nvSpPr>
        <p:spPr>
          <a:xfrm>
            <a:off x="26687" y="927199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059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0">
            <a:extLst>
              <a:ext uri="{FF2B5EF4-FFF2-40B4-BE49-F238E27FC236}">
                <a16:creationId xmlns:a16="http://schemas.microsoft.com/office/drawing/2014/main" id="{936CD770-5AEA-4C7B-8D17-C9B8226A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28" y="3704608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8">
            <a:extLst>
              <a:ext uri="{FF2B5EF4-FFF2-40B4-BE49-F238E27FC236}">
                <a16:creationId xmlns:a16="http://schemas.microsoft.com/office/drawing/2014/main" id="{2299A8B6-45CA-4B77-B803-55759981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55" y="1111984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0">
            <a:extLst>
              <a:ext uri="{FF2B5EF4-FFF2-40B4-BE49-F238E27FC236}">
                <a16:creationId xmlns:a16="http://schemas.microsoft.com/office/drawing/2014/main" id="{FD773009-778E-403F-B756-63A32A3A4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2"/>
          <a:stretch/>
        </p:blipFill>
        <p:spPr bwMode="auto">
          <a:xfrm>
            <a:off x="-37282" y="1236050"/>
            <a:ext cx="2360978" cy="178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2CB75869-B3D5-4333-B218-728D4E67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51" y="3771558"/>
            <a:ext cx="1904309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D9C88B7-84A9-4142-8B01-288B2BE85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5"/>
          <a:stretch/>
        </p:blipFill>
        <p:spPr bwMode="auto">
          <a:xfrm>
            <a:off x="2123881" y="1245392"/>
            <a:ext cx="1904309" cy="179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75E65986-40B5-429D-851E-472183B30F4A}"/>
              </a:ext>
            </a:extLst>
          </p:cNvPr>
          <p:cNvSpPr/>
          <p:nvPr/>
        </p:nvSpPr>
        <p:spPr>
          <a:xfrm rot="235360">
            <a:off x="2530046" y="1508922"/>
            <a:ext cx="665251" cy="413716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359F9BA-81A3-48E2-8910-1967E4802FA4}"/>
              </a:ext>
            </a:extLst>
          </p:cNvPr>
          <p:cNvSpPr/>
          <p:nvPr/>
        </p:nvSpPr>
        <p:spPr>
          <a:xfrm rot="235360">
            <a:off x="2661358" y="2493377"/>
            <a:ext cx="665251" cy="413716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39C93E-757B-4659-9599-AE085B54756C}"/>
              </a:ext>
            </a:extLst>
          </p:cNvPr>
          <p:cNvGrpSpPr/>
          <p:nvPr/>
        </p:nvGrpSpPr>
        <p:grpSpPr>
          <a:xfrm>
            <a:off x="5988867" y="1078509"/>
            <a:ext cx="1904309" cy="1908000"/>
            <a:chOff x="1743881" y="1159806"/>
            <a:chExt cx="1904309" cy="1908000"/>
          </a:xfrm>
        </p:grpSpPr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DF825C14-02BC-4834-8FF1-C95A83CD6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1" y="1159806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71E12F2-4958-4FD4-9C2A-049AF343BCA0}"/>
                </a:ext>
              </a:extLst>
            </p:cNvPr>
            <p:cNvSpPr/>
            <p:nvPr/>
          </p:nvSpPr>
          <p:spPr>
            <a:xfrm rot="235360">
              <a:off x="2171942" y="1520070"/>
              <a:ext cx="665251" cy="353241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E5DAE7-E9BD-4705-A1D2-B923394A5B8B}"/>
                </a:ext>
              </a:extLst>
            </p:cNvPr>
            <p:cNvSpPr/>
            <p:nvPr/>
          </p:nvSpPr>
          <p:spPr>
            <a:xfrm rot="235360">
              <a:off x="2301186" y="2504454"/>
              <a:ext cx="665251" cy="41371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8" name="Picture 10">
            <a:extLst>
              <a:ext uri="{FF2B5EF4-FFF2-40B4-BE49-F238E27FC236}">
                <a16:creationId xmlns:a16="http://schemas.microsoft.com/office/drawing/2014/main" id="{040F2CEA-24F8-48BF-B91D-48DC54FF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84103"/>
            <a:ext cx="190431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4">
            <a:extLst>
              <a:ext uri="{FF2B5EF4-FFF2-40B4-BE49-F238E27FC236}">
                <a16:creationId xmlns:a16="http://schemas.microsoft.com/office/drawing/2014/main" id="{0970E3B3-7C28-4F5F-8D8F-210C4F42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37" y="3704607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814DDD6-8FC7-4DB5-AE09-84B0081DAF6E}"/>
              </a:ext>
            </a:extLst>
          </p:cNvPr>
          <p:cNvSpPr txBox="1"/>
          <p:nvPr/>
        </p:nvSpPr>
        <p:spPr>
          <a:xfrm rot="10800000" flipV="1">
            <a:off x="980404" y="293833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21C454-0612-40A9-8B90-F359A541051F}"/>
              </a:ext>
            </a:extLst>
          </p:cNvPr>
          <p:cNvSpPr txBox="1"/>
          <p:nvPr/>
        </p:nvSpPr>
        <p:spPr>
          <a:xfrm rot="10800000" flipV="1">
            <a:off x="5175991" y="2938331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70346-63C1-41DF-8280-5A969E5C1377}"/>
              </a:ext>
            </a:extLst>
          </p:cNvPr>
          <p:cNvSpPr txBox="1"/>
          <p:nvPr/>
        </p:nvSpPr>
        <p:spPr>
          <a:xfrm rot="10800000" flipV="1">
            <a:off x="1076187" y="5707653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6A5729-7442-4390-AFD3-7274B77B6207}"/>
              </a:ext>
            </a:extLst>
          </p:cNvPr>
          <p:cNvSpPr txBox="1"/>
          <p:nvPr/>
        </p:nvSpPr>
        <p:spPr>
          <a:xfrm rot="10800000" flipV="1">
            <a:off x="5175991" y="567307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72C9A05-E329-4066-9D34-75E48D82E766}"/>
              </a:ext>
            </a:extLst>
          </p:cNvPr>
          <p:cNvGrpSpPr/>
          <p:nvPr/>
        </p:nvGrpSpPr>
        <p:grpSpPr>
          <a:xfrm>
            <a:off x="10012404" y="3794166"/>
            <a:ext cx="1904309" cy="1908000"/>
            <a:chOff x="3618663" y="2929016"/>
            <a:chExt cx="1904309" cy="1908000"/>
          </a:xfrm>
        </p:grpSpPr>
        <p:pic>
          <p:nvPicPr>
            <p:cNvPr id="45" name="Picture 12">
              <a:extLst>
                <a:ext uri="{FF2B5EF4-FFF2-40B4-BE49-F238E27FC236}">
                  <a16:creationId xmlns:a16="http://schemas.microsoft.com/office/drawing/2014/main" id="{62C45F07-927A-43BE-AE55-6B7540639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663" y="2929016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0709E9F-53B4-49C3-A307-73733E323633}"/>
                </a:ext>
              </a:extLst>
            </p:cNvPr>
            <p:cNvSpPr/>
            <p:nvPr/>
          </p:nvSpPr>
          <p:spPr>
            <a:xfrm rot="235360">
              <a:off x="4014869" y="3316486"/>
              <a:ext cx="665251" cy="241642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EBDDED2-48A9-4231-8C35-DB67C02B1A52}"/>
                </a:ext>
              </a:extLst>
            </p:cNvPr>
            <p:cNvSpPr/>
            <p:nvPr/>
          </p:nvSpPr>
          <p:spPr>
            <a:xfrm rot="235360">
              <a:off x="4140296" y="4300739"/>
              <a:ext cx="665251" cy="41371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6226CE1-3EEB-464C-8F76-AAE2B7486F3E}"/>
              </a:ext>
            </a:extLst>
          </p:cNvPr>
          <p:cNvGrpSpPr/>
          <p:nvPr/>
        </p:nvGrpSpPr>
        <p:grpSpPr>
          <a:xfrm>
            <a:off x="10012404" y="1088632"/>
            <a:ext cx="1904309" cy="1908000"/>
            <a:chOff x="-81488" y="2940440"/>
            <a:chExt cx="1904309" cy="1908000"/>
          </a:xfrm>
        </p:grpSpPr>
        <p:pic>
          <p:nvPicPr>
            <p:cNvPr id="49" name="Picture 8">
              <a:extLst>
                <a:ext uri="{FF2B5EF4-FFF2-40B4-BE49-F238E27FC236}">
                  <a16:creationId xmlns:a16="http://schemas.microsoft.com/office/drawing/2014/main" id="{7DE5AB63-5F96-42A5-92A3-87F01240E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488" y="2940440"/>
              <a:ext cx="1904309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C09F271-1E0C-42A6-AF81-32C30FAB8B05}"/>
                </a:ext>
              </a:extLst>
            </p:cNvPr>
            <p:cNvSpPr/>
            <p:nvPr/>
          </p:nvSpPr>
          <p:spPr>
            <a:xfrm rot="235360">
              <a:off x="382990" y="3316284"/>
              <a:ext cx="665251" cy="41371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89334B7-1F3A-4ED5-B7FD-CE8CC21A9150}"/>
                </a:ext>
              </a:extLst>
            </p:cNvPr>
            <p:cNvSpPr/>
            <p:nvPr/>
          </p:nvSpPr>
          <p:spPr>
            <a:xfrm rot="235360">
              <a:off x="514302" y="4300739"/>
              <a:ext cx="665251" cy="41371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2" name="Picture 52">
            <a:extLst>
              <a:ext uri="{FF2B5EF4-FFF2-40B4-BE49-F238E27FC236}">
                <a16:creationId xmlns:a16="http://schemas.microsoft.com/office/drawing/2014/main" id="{4EDF0073-9900-4B97-8255-34B184B7E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646" y="3822123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47E8297E-1525-4970-B3DE-E0A70897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702" y="1088632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1A42C48-020E-4CCE-8259-AC9B9F1A844A}"/>
              </a:ext>
            </a:extLst>
          </p:cNvPr>
          <p:cNvSpPr txBox="1"/>
          <p:nvPr/>
        </p:nvSpPr>
        <p:spPr>
          <a:xfrm rot="10800000" flipV="1">
            <a:off x="8949736" y="2888097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618CFF-67A2-4616-9A9B-089FA06AA7BD}"/>
              </a:ext>
            </a:extLst>
          </p:cNvPr>
          <p:cNvSpPr txBox="1"/>
          <p:nvPr/>
        </p:nvSpPr>
        <p:spPr>
          <a:xfrm rot="10800000" flipV="1">
            <a:off x="9045519" y="5727973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1A961D-AA51-4502-9BD2-AFEDD103A0B4}"/>
              </a:ext>
            </a:extLst>
          </p:cNvPr>
          <p:cNvSpPr txBox="1"/>
          <p:nvPr/>
        </p:nvSpPr>
        <p:spPr>
          <a:xfrm rot="10800000" flipV="1">
            <a:off x="34220" y="5929061"/>
            <a:ext cx="41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분포가 뚜렷하지 않다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밀집되지 않는다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준다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A860E1-5F2F-4A20-BE12-6F8266B3FB90}"/>
              </a:ext>
            </a:extLst>
          </p:cNvPr>
          <p:cNvSpPr txBox="1"/>
          <p:nvPr/>
        </p:nvSpPr>
        <p:spPr>
          <a:xfrm rot="10800000" flipV="1">
            <a:off x="3928499" y="5871482"/>
            <a:ext cx="41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음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영향이 나타난다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040193-6715-49FF-A58C-54D62B433D3F}"/>
              </a:ext>
            </a:extLst>
          </p:cNvPr>
          <p:cNvSpPr txBox="1"/>
          <p:nvPr/>
        </p:nvSpPr>
        <p:spPr>
          <a:xfrm rot="10800000" flipV="1">
            <a:off x="7895302" y="5871482"/>
            <a:ext cx="429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북부 녹지  일부를 빼면 </a:t>
            </a:r>
            <a:r>
              <a:rPr lang="ko-KR" altLang="en-US" sz="10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모든지역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준다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지역에서 다수의 </a:t>
            </a:r>
            <a:r>
              <a:rPr lang="ko-KR" altLang="en-US" sz="10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en-US" altLang="ko-KR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중심부에서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 분포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CB71CD-8DFF-4441-9200-4A3B30BC8EDB}"/>
              </a:ext>
            </a:extLst>
          </p:cNvPr>
          <p:cNvSpPr txBox="1"/>
          <p:nvPr/>
        </p:nvSpPr>
        <p:spPr>
          <a:xfrm rot="10800000" flipV="1">
            <a:off x="802640" y="6380144"/>
            <a:ext cx="10376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녹지지역이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남북 외곽에 분포하며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 지역에서 주로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나타나며 공간적으로 집중된다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지역의 계수 값이 높다면 높은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교통신고로 이어질 것이기에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녹지지역이 아닌 중심부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집중이 효과적이다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B8A514-7A34-4776-BFC1-FA4BA411409D}"/>
              </a:ext>
            </a:extLst>
          </p:cNvPr>
          <p:cNvSpPr txBox="1"/>
          <p:nvPr/>
        </p:nvSpPr>
        <p:spPr>
          <a:xfrm rot="10800000" flipV="1">
            <a:off x="-60428" y="3169274"/>
            <a:ext cx="41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 음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준다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남북 녹지지역에 </a:t>
            </a:r>
            <a:r>
              <a:rPr lang="ko-KR" altLang="en-US" sz="10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중심부에 </a:t>
            </a:r>
            <a:r>
              <a:rPr lang="ko-KR" altLang="en-US" sz="10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CC9B600-29F8-45CD-9C16-01C17FF9C1E5}"/>
              </a:ext>
            </a:extLst>
          </p:cNvPr>
          <p:cNvSpPr txBox="1"/>
          <p:nvPr/>
        </p:nvSpPr>
        <p:spPr>
          <a:xfrm rot="10800000" flipV="1">
            <a:off x="4043873" y="3169274"/>
            <a:ext cx="41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준다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남북 녹지지역에 </a:t>
            </a:r>
            <a:r>
              <a:rPr lang="ko-KR" altLang="en-US" sz="10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 일부에 </a:t>
            </a:r>
            <a:r>
              <a:rPr lang="ko-KR" altLang="en-US" sz="10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ED52CF-7634-4064-AB1A-5F00F72880DF}"/>
              </a:ext>
            </a:extLst>
          </p:cNvPr>
          <p:cNvSpPr txBox="1"/>
          <p:nvPr/>
        </p:nvSpPr>
        <p:spPr>
          <a:xfrm rot="10800000" flipV="1">
            <a:off x="7789085" y="3169274"/>
            <a:ext cx="429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 전지역에서 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준다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남북 녹지지역에 </a:t>
            </a:r>
            <a:r>
              <a:rPr lang="ko-KR" altLang="en-US" sz="10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중심부에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분포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나타나며 밀집된다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ED005C-0880-4FC6-91A2-19809B6AC91D}"/>
              </a:ext>
            </a:extLst>
          </p:cNvPr>
          <p:cNvSpPr txBox="1"/>
          <p:nvPr/>
        </p:nvSpPr>
        <p:spPr>
          <a:xfrm rot="10800000" flipV="1">
            <a:off x="4353472" y="711315"/>
            <a:ext cx="6668216" cy="24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녹지지역에 도로망 링크가 적게 깔리기에 중심부에 횡단보도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신호등의 높은 밀도가 나타난다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53AE7D-13B0-4D59-8A85-FAEC7FA7F2CC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57" name="Rectangle 37">
              <a:extLst>
                <a:ext uri="{FF2B5EF4-FFF2-40B4-BE49-F238E27FC236}">
                  <a16:creationId xmlns:a16="http://schemas.microsoft.com/office/drawing/2014/main" id="{7F21ECEF-0720-468B-8672-8DDD55A403E9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58" name="Rectangle 37">
              <a:extLst>
                <a:ext uri="{FF2B5EF4-FFF2-40B4-BE49-F238E27FC236}">
                  <a16:creationId xmlns:a16="http://schemas.microsoft.com/office/drawing/2014/main" id="{8D6682BF-BDC8-47E6-92BA-B5EDDEBA39D6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Rectangle 37">
              <a:extLst>
                <a:ext uri="{FF2B5EF4-FFF2-40B4-BE49-F238E27FC236}">
                  <a16:creationId xmlns:a16="http://schemas.microsoft.com/office/drawing/2014/main" id="{323C42E9-48B3-4BB8-911D-54CE72530EBF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70C0691C-7429-4B4B-87CF-571DF43EFE90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6DEB974-4F1B-4431-A8B8-3A6E00C0E50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221222D-6A3D-4572-A684-F1A7A520EEFC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C664E41-904D-4CCD-B662-CF71FFD77053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37">
              <a:extLst>
                <a:ext uri="{FF2B5EF4-FFF2-40B4-BE49-F238E27FC236}">
                  <a16:creationId xmlns:a16="http://schemas.microsoft.com/office/drawing/2014/main" id="{533D535E-C95A-4080-A65A-F4C0C8D4257D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3" name="Rectangle 37">
              <a:extLst>
                <a:ext uri="{FF2B5EF4-FFF2-40B4-BE49-F238E27FC236}">
                  <a16:creationId xmlns:a16="http://schemas.microsoft.com/office/drawing/2014/main" id="{C34DD8D4-CF95-4BF5-A73B-578DF6D775CE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7C03FB9-923F-47F6-B580-B78B99ED354D}"/>
              </a:ext>
            </a:extLst>
          </p:cNvPr>
          <p:cNvSpPr txBox="1"/>
          <p:nvPr/>
        </p:nvSpPr>
        <p:spPr>
          <a:xfrm>
            <a:off x="67127" y="979372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2713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40E89BB-F008-46D6-A4C8-3C87BA6130B8}"/>
              </a:ext>
            </a:extLst>
          </p:cNvPr>
          <p:cNvSpPr/>
          <p:nvPr/>
        </p:nvSpPr>
        <p:spPr>
          <a:xfrm>
            <a:off x="6787591" y="5263003"/>
            <a:ext cx="5324395" cy="14677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 군집과 유사하게 가로환경요인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교통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건수에 강한 영향을 준다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경우는 공동주거건축물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업무시설을 제외한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주거지역면적과 교육환경보호구역 </a:t>
            </a:r>
            <a:r>
              <a:rPr lang="ko-KR" altLang="en-US" sz="11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유의한다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해당 시설물들의 회귀 영향력이 미비하다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" name="Picture 36">
            <a:extLst>
              <a:ext uri="{FF2B5EF4-FFF2-40B4-BE49-F238E27FC236}">
                <a16:creationId xmlns:a16="http://schemas.microsoft.com/office/drawing/2014/main" id="{92CA1EBA-2A7E-417E-931A-9711D1D6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662" y="3895411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3CF052-890B-499D-AFD7-BCA985A6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91" y="2319375"/>
            <a:ext cx="3504978" cy="15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FBDA0C-DE3C-45CD-9492-057A35E3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13" y="1018489"/>
            <a:ext cx="3579615" cy="156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0B91AEA-854B-495E-A4AF-EC38BF8FDFEC}"/>
              </a:ext>
            </a:extLst>
          </p:cNvPr>
          <p:cNvGrpSpPr/>
          <p:nvPr/>
        </p:nvGrpSpPr>
        <p:grpSpPr>
          <a:xfrm>
            <a:off x="2223391" y="1250511"/>
            <a:ext cx="1904310" cy="1908000"/>
            <a:chOff x="1786052" y="2929016"/>
            <a:chExt cx="1904310" cy="1908000"/>
          </a:xfrm>
        </p:grpSpPr>
        <p:pic>
          <p:nvPicPr>
            <p:cNvPr id="10" name="Picture 14">
              <a:extLst>
                <a:ext uri="{FF2B5EF4-FFF2-40B4-BE49-F238E27FC236}">
                  <a16:creationId xmlns:a16="http://schemas.microsoft.com/office/drawing/2014/main" id="{F051B573-8292-49A4-92AF-07E122050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052" y="2929016"/>
              <a:ext cx="1904310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AD08321-B530-4C2D-844C-E0028E1CDCDF}"/>
                </a:ext>
              </a:extLst>
            </p:cNvPr>
            <p:cNvSpPr/>
            <p:nvPr/>
          </p:nvSpPr>
          <p:spPr>
            <a:xfrm rot="235360">
              <a:off x="2169874" y="3316283"/>
              <a:ext cx="665251" cy="41371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7EA818-0D55-4A75-BD63-CA03778D76CB}"/>
                </a:ext>
              </a:extLst>
            </p:cNvPr>
            <p:cNvSpPr/>
            <p:nvPr/>
          </p:nvSpPr>
          <p:spPr>
            <a:xfrm rot="235360">
              <a:off x="2301186" y="4300738"/>
              <a:ext cx="665251" cy="41371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980313ED-EDCD-4E88-AD32-1B60F86E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" y="1259219"/>
            <a:ext cx="2360978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4047D5-D637-45EC-A3E4-FEEEFD0DC770}"/>
              </a:ext>
            </a:extLst>
          </p:cNvPr>
          <p:cNvSpPr txBox="1"/>
          <p:nvPr/>
        </p:nvSpPr>
        <p:spPr>
          <a:xfrm rot="10800000" flipV="1">
            <a:off x="1368956" y="3103143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AA5652-32A6-4D98-BF5E-7DE57EE3E3B9}"/>
              </a:ext>
            </a:extLst>
          </p:cNvPr>
          <p:cNvSpPr txBox="1"/>
          <p:nvPr/>
        </p:nvSpPr>
        <p:spPr>
          <a:xfrm rot="10800000" flipV="1">
            <a:off x="1120465" y="5794644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B435E9AC-CCB8-4DE2-80E0-05C652991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19" y="3923368"/>
            <a:ext cx="1894661" cy="189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46EC004-7D78-4C1D-ACBB-1C76E8DBA259}"/>
              </a:ext>
            </a:extLst>
          </p:cNvPr>
          <p:cNvGrpSpPr/>
          <p:nvPr/>
        </p:nvGrpSpPr>
        <p:grpSpPr>
          <a:xfrm>
            <a:off x="4534690" y="1173003"/>
            <a:ext cx="1903324" cy="1907012"/>
            <a:chOff x="8025688" y="4037711"/>
            <a:chExt cx="1903324" cy="1907012"/>
          </a:xfrm>
        </p:grpSpPr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B515836D-F98D-46DB-BBA2-9499759E0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688" y="4037711"/>
              <a:ext cx="1903324" cy="1907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D1FBE40-2233-458F-9D5A-2BB6EE65F6A4}"/>
                </a:ext>
              </a:extLst>
            </p:cNvPr>
            <p:cNvSpPr/>
            <p:nvPr/>
          </p:nvSpPr>
          <p:spPr>
            <a:xfrm rot="235360">
              <a:off x="8496159" y="4459236"/>
              <a:ext cx="575197" cy="357712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07163CE-8436-4FD5-B304-D3699356306E}"/>
                </a:ext>
              </a:extLst>
            </p:cNvPr>
            <p:cNvSpPr/>
            <p:nvPr/>
          </p:nvSpPr>
          <p:spPr>
            <a:xfrm rot="235360">
              <a:off x="8627471" y="5435937"/>
              <a:ext cx="575197" cy="357712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6A49CD-287C-4E4C-BDC8-81E021B46264}"/>
              </a:ext>
            </a:extLst>
          </p:cNvPr>
          <p:cNvGrpSpPr/>
          <p:nvPr/>
        </p:nvGrpSpPr>
        <p:grpSpPr>
          <a:xfrm>
            <a:off x="4630276" y="3950115"/>
            <a:ext cx="1923287" cy="1777922"/>
            <a:chOff x="6399501" y="3950115"/>
            <a:chExt cx="1923287" cy="1777922"/>
          </a:xfrm>
        </p:grpSpPr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90EB8DE9-C593-47E8-AF47-7EAF555C8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501" y="3950115"/>
              <a:ext cx="1923287" cy="177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61EA021-F79F-4C8D-A1BB-6CD334C7DF09}"/>
                </a:ext>
              </a:extLst>
            </p:cNvPr>
            <p:cNvGrpSpPr/>
            <p:nvPr/>
          </p:nvGrpSpPr>
          <p:grpSpPr>
            <a:xfrm>
              <a:off x="6905075" y="4234796"/>
              <a:ext cx="706509" cy="1342167"/>
              <a:chOff x="10399483" y="4451481"/>
              <a:chExt cx="706509" cy="1342167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D5E6CD2F-CFA0-49B3-8B14-4273B1F5AE71}"/>
                  </a:ext>
                </a:extLst>
              </p:cNvPr>
              <p:cNvSpPr/>
              <p:nvPr/>
            </p:nvSpPr>
            <p:spPr>
              <a:xfrm rot="235360">
                <a:off x="10399483" y="4451481"/>
                <a:ext cx="575197" cy="357712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14435C49-7F8A-4BCA-BB74-F79A78D1D330}"/>
                  </a:ext>
                </a:extLst>
              </p:cNvPr>
              <p:cNvSpPr/>
              <p:nvPr/>
            </p:nvSpPr>
            <p:spPr>
              <a:xfrm rot="235360">
                <a:off x="10530795" y="5435936"/>
                <a:ext cx="575197" cy="357712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50A4F66-90E0-471C-A6BF-7CB9A83877CE}"/>
              </a:ext>
            </a:extLst>
          </p:cNvPr>
          <p:cNvSpPr txBox="1"/>
          <p:nvPr/>
        </p:nvSpPr>
        <p:spPr>
          <a:xfrm rot="10800000" flipV="1">
            <a:off x="4603834" y="5794644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도로망 링크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4D13E9-0AD8-4221-9153-AF1C6ACC92EB}"/>
              </a:ext>
            </a:extLst>
          </p:cNvPr>
          <p:cNvSpPr txBox="1"/>
          <p:nvPr/>
        </p:nvSpPr>
        <p:spPr>
          <a:xfrm rot="10800000" flipV="1">
            <a:off x="4570544" y="3062147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용도지역도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7315AB-D3E7-493A-98C0-E074D49A1706}"/>
              </a:ext>
            </a:extLst>
          </p:cNvPr>
          <p:cNvSpPr txBox="1"/>
          <p:nvPr/>
        </p:nvSpPr>
        <p:spPr>
          <a:xfrm rot="10800000" flipV="1">
            <a:off x="3462531" y="3344137"/>
            <a:ext cx="418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군집은 남북부에 녹지지역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중심부에 주거지역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위치한다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E7C8D2-D50B-4D2D-A4EE-5F2E835FC681}"/>
              </a:ext>
            </a:extLst>
          </p:cNvPr>
          <p:cNvSpPr txBox="1"/>
          <p:nvPr/>
        </p:nvSpPr>
        <p:spPr>
          <a:xfrm rot="10800000" flipV="1">
            <a:off x="3561110" y="6153714"/>
            <a:ext cx="398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외곽에는 도로망 링크가 적고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중심부에는 도로망 링크가 다수 존재한다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D88DF5-D3BD-4920-8265-8873F29BF61E}"/>
              </a:ext>
            </a:extLst>
          </p:cNvPr>
          <p:cNvSpPr txBox="1"/>
          <p:nvPr/>
        </p:nvSpPr>
        <p:spPr>
          <a:xfrm rot="10800000" flipV="1">
            <a:off x="131163" y="3397827"/>
            <a:ext cx="418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남북 녹지지역에 </a:t>
            </a:r>
            <a:r>
              <a:rPr lang="ko-KR" altLang="en-US" sz="10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endParaRPr lang="en-US" altLang="ko-KR" sz="1000" dirty="0">
              <a:solidFill>
                <a:srgbClr val="00B0F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중심지역에 </a:t>
            </a:r>
            <a:r>
              <a:rPr lang="ko-KR" altLang="en-US" sz="10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B35B73-7B4B-42CC-B0A9-6F5D195409E2}"/>
              </a:ext>
            </a:extLst>
          </p:cNvPr>
          <p:cNvSpPr txBox="1"/>
          <p:nvPr/>
        </p:nvSpPr>
        <p:spPr>
          <a:xfrm rot="10800000" flipV="1">
            <a:off x="-46662" y="6113758"/>
            <a:ext cx="4104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음</a:t>
            </a:r>
            <a:r>
              <a:rPr lang="en-US" altLang="ko-KR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0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endParaRPr lang="en-US" altLang="ko-KR" sz="1000" dirty="0">
              <a:solidFill>
                <a:srgbClr val="00B0F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양</a:t>
            </a:r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나타난다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 지역에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콜드스팟이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D9A03EF8-5D40-4F0B-A2A8-D0E811D3C60D}"/>
              </a:ext>
            </a:extLst>
          </p:cNvPr>
          <p:cNvSpPr/>
          <p:nvPr/>
        </p:nvSpPr>
        <p:spPr>
          <a:xfrm>
            <a:off x="9449789" y="5029199"/>
            <a:ext cx="138562" cy="186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D9AF610-A4C6-4426-B58E-DE5C1D08F26A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34123727-5FF7-4CF0-A1B5-7DE043099BDC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028D3D3D-F80C-4731-8641-61266704C744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F4E7DC1D-C135-40F4-8C7F-9EC394764A5A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9" name="Rectangle 37">
              <a:extLst>
                <a:ext uri="{FF2B5EF4-FFF2-40B4-BE49-F238E27FC236}">
                  <a16:creationId xmlns:a16="http://schemas.microsoft.com/office/drawing/2014/main" id="{57ED2BA2-2C74-439E-A582-351E7F9D0CDB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E653B44-2ED9-4A33-9844-2FA6DCC1B88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B9D7FE4-F503-49F5-8A3C-5EEE2825A6D3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6FA14B96-650E-4AE5-800B-710C0B4551D2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37">
              <a:extLst>
                <a:ext uri="{FF2B5EF4-FFF2-40B4-BE49-F238E27FC236}">
                  <a16:creationId xmlns:a16="http://schemas.microsoft.com/office/drawing/2014/main" id="{0E635C16-7487-44B8-87B1-B80BB4153CE1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8" name="Rectangle 37">
              <a:extLst>
                <a:ext uri="{FF2B5EF4-FFF2-40B4-BE49-F238E27FC236}">
                  <a16:creationId xmlns:a16="http://schemas.microsoft.com/office/drawing/2014/main" id="{595CEDFB-CE9F-4BFB-BBF9-E44539CD1ABB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9AAD3C3-BD35-4CCB-8DAD-1B7B5C7332D7}"/>
              </a:ext>
            </a:extLst>
          </p:cNvPr>
          <p:cNvSpPr/>
          <p:nvPr/>
        </p:nvSpPr>
        <p:spPr>
          <a:xfrm>
            <a:off x="6787590" y="3828821"/>
            <a:ext cx="5324396" cy="11201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가로환경요인인 </a:t>
            </a:r>
            <a:r>
              <a:rPr lang="ko-KR" altLang="en-US" sz="11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오거리에 양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크게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 군집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경우는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주거지역면적과 교육환경보호구역에 양의 영향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공동주거건축물에 대해서는 동일하게 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r>
              <a:rPr lang="en-US" altLang="ko-KR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1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받는다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D49E063-8A63-437D-830F-DE32E3125A86}"/>
              </a:ext>
            </a:extLst>
          </p:cNvPr>
          <p:cNvSpPr txBox="1"/>
          <p:nvPr/>
        </p:nvSpPr>
        <p:spPr>
          <a:xfrm>
            <a:off x="67127" y="956293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13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748032FB-4114-427D-852F-AAE416CD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33" y="1836294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2186255D-471C-41CD-8F76-3F70DC834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041" y="1833943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260C5204-D5A0-47B0-BF3B-DB6DE9AAC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55" y="1833943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20F98-D7A9-435B-A9B4-80F0E78C7602}"/>
              </a:ext>
            </a:extLst>
          </p:cNvPr>
          <p:cNvSpPr txBox="1"/>
          <p:nvPr/>
        </p:nvSpPr>
        <p:spPr>
          <a:xfrm>
            <a:off x="535676" y="1400182"/>
            <a:ext cx="10901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 군집의 지역적 분포와 비슷한 양상을 띄는 회귀계수를 가진 설명변수들은 다음과 같다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2787B-CFB8-41E9-8FEA-489ED7B52AD3}"/>
              </a:ext>
            </a:extLst>
          </p:cNvPr>
          <p:cNvSpPr txBox="1"/>
          <p:nvPr/>
        </p:nvSpPr>
        <p:spPr>
          <a:xfrm>
            <a:off x="3047568" y="4543470"/>
            <a:ext cx="8623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 개수의 경우 녹지인 지역에서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큰 양의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치안센터의 회귀계수 값은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251~3459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치안신고에 지대한 영향을 끼침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 수 있는데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녹지를 중심으로 영향을 주는 것으로 보아 혼합 생활권 지역 군집의 녹지 지역에서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병의원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 개수가 많을수록 치안신고 건수가 증가한다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중에서 병의원의 회귀계수는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녹지에 대한 영향보다는 주거지역에 대한 영향이 더 크다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것을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개수는 녹지 지역에서 회귀계수에 대한 영향력이 적은데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중심부로 갈수록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대한 음의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미치게 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남부 지역의 녹지의 경우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양의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주기도 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C05F3C-2C34-47C6-917D-0F3727786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60" y="1836294"/>
            <a:ext cx="2021828" cy="2181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979805-0C7E-449D-940A-41AF68685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596" y="1836294"/>
            <a:ext cx="2021829" cy="221160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041A0BC-E3C8-4365-96E9-DE5DE81EC502}"/>
              </a:ext>
            </a:extLst>
          </p:cNvPr>
          <p:cNvSpPr/>
          <p:nvPr/>
        </p:nvSpPr>
        <p:spPr>
          <a:xfrm rot="3061994">
            <a:off x="1336895" y="3525165"/>
            <a:ext cx="496095" cy="41211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4108B9-697B-4AF6-B3FE-8A579DD95093}"/>
              </a:ext>
            </a:extLst>
          </p:cNvPr>
          <p:cNvSpPr/>
          <p:nvPr/>
        </p:nvSpPr>
        <p:spPr>
          <a:xfrm rot="4273576">
            <a:off x="3129087" y="3035071"/>
            <a:ext cx="790043" cy="38574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3116F9A-E592-477B-A759-C019A40924F7}"/>
              </a:ext>
            </a:extLst>
          </p:cNvPr>
          <p:cNvSpPr/>
          <p:nvPr/>
        </p:nvSpPr>
        <p:spPr>
          <a:xfrm rot="3061994">
            <a:off x="1061357" y="2408318"/>
            <a:ext cx="378321" cy="50737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68A63B0-D182-4446-91A1-CE521926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1" y="4185334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2156D14-0CBB-4B20-9623-35D0E95614D6}"/>
              </a:ext>
            </a:extLst>
          </p:cNvPr>
          <p:cNvSpPr/>
          <p:nvPr/>
        </p:nvSpPr>
        <p:spPr>
          <a:xfrm rot="3061994">
            <a:off x="5847952" y="3525165"/>
            <a:ext cx="496095" cy="41211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69B37A-62F2-4E43-90C5-3D653C05B659}"/>
              </a:ext>
            </a:extLst>
          </p:cNvPr>
          <p:cNvSpPr/>
          <p:nvPr/>
        </p:nvSpPr>
        <p:spPr>
          <a:xfrm rot="21242920">
            <a:off x="5423512" y="2431712"/>
            <a:ext cx="378321" cy="61513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8CCD317-0D01-436C-844F-BDE6F7833FDE}"/>
              </a:ext>
            </a:extLst>
          </p:cNvPr>
          <p:cNvSpPr/>
          <p:nvPr/>
        </p:nvSpPr>
        <p:spPr>
          <a:xfrm rot="4677139">
            <a:off x="7923748" y="3433649"/>
            <a:ext cx="594545" cy="34734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98FC37-C157-43E1-84DC-D1D2C469EAAB}"/>
              </a:ext>
            </a:extLst>
          </p:cNvPr>
          <p:cNvSpPr/>
          <p:nvPr/>
        </p:nvSpPr>
        <p:spPr>
          <a:xfrm rot="4677139">
            <a:off x="10225480" y="3381245"/>
            <a:ext cx="594545" cy="34734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E2FA34-8CD1-4FF0-96C2-EE2CA213C570}"/>
              </a:ext>
            </a:extLst>
          </p:cNvPr>
          <p:cNvSpPr/>
          <p:nvPr/>
        </p:nvSpPr>
        <p:spPr>
          <a:xfrm rot="5771127">
            <a:off x="9942584" y="2598068"/>
            <a:ext cx="523476" cy="27254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9391A1-0AE4-40DD-BFA7-F2DAB078B678}"/>
              </a:ext>
            </a:extLst>
          </p:cNvPr>
          <p:cNvSpPr/>
          <p:nvPr/>
        </p:nvSpPr>
        <p:spPr>
          <a:xfrm rot="4677139">
            <a:off x="1108128" y="5733759"/>
            <a:ext cx="661441" cy="37491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574D81-BB39-4EF5-8B1C-CEEC2603B7B4}"/>
              </a:ext>
            </a:extLst>
          </p:cNvPr>
          <p:cNvSpPr/>
          <p:nvPr/>
        </p:nvSpPr>
        <p:spPr>
          <a:xfrm rot="5771127">
            <a:off x="1217446" y="4649274"/>
            <a:ext cx="390629" cy="32647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E783D05-A3F5-476E-94BD-A7A5442CE736}"/>
              </a:ext>
            </a:extLst>
          </p:cNvPr>
          <p:cNvSpPr/>
          <p:nvPr/>
        </p:nvSpPr>
        <p:spPr>
          <a:xfrm rot="3556890">
            <a:off x="1150023" y="5092646"/>
            <a:ext cx="525473" cy="3749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E3B225-243F-4385-90F0-9C9829BA9CCB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2B536A0B-6C6C-4FC9-9170-7C8C7347D5EB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497F0731-B34F-4959-8323-94D9377B8CCF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D3DC9E76-97D3-44B5-9098-00D075CF6057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16372A0F-4395-4F1E-A4AE-E49041CC91BB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42A61A8-AB52-4B0D-A90D-E006842B5E5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2380F00-39DD-47D9-85E1-262BE3BC03A8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1E2CD57-19AB-4A28-8BEA-4B7B4CDCA629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F16819A0-EC57-407D-BE46-99D53BF96839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CC65D8CA-3972-4C92-85AD-3697A93B3540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FE97087-EF8F-42E4-A3B5-3DF6DE78F502}"/>
              </a:ext>
            </a:extLst>
          </p:cNvPr>
          <p:cNvSpPr txBox="1"/>
          <p:nvPr/>
        </p:nvSpPr>
        <p:spPr>
          <a:xfrm>
            <a:off x="67127" y="1131772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8597-71FF-4618-B13B-CA32BA978C1D}"/>
              </a:ext>
            </a:extLst>
          </p:cNvPr>
          <p:cNvSpPr txBox="1"/>
          <p:nvPr/>
        </p:nvSpPr>
        <p:spPr>
          <a:xfrm rot="10800000" flipV="1">
            <a:off x="5091627" y="395492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병원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E75AAA-849D-45DC-BF9A-301E4E40ED42}"/>
              </a:ext>
            </a:extLst>
          </p:cNvPr>
          <p:cNvSpPr txBox="1"/>
          <p:nvPr/>
        </p:nvSpPr>
        <p:spPr>
          <a:xfrm rot="10800000" flipV="1">
            <a:off x="7393387" y="395491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F24DF-B15F-4B5F-A603-7D4510CBE545}"/>
              </a:ext>
            </a:extLst>
          </p:cNvPr>
          <p:cNvSpPr txBox="1"/>
          <p:nvPr/>
        </p:nvSpPr>
        <p:spPr>
          <a:xfrm rot="10800000" flipV="1">
            <a:off x="9695148" y="395491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77762F-8062-4F39-A052-01F4694894EE}"/>
              </a:ext>
            </a:extLst>
          </p:cNvPr>
          <p:cNvSpPr txBox="1"/>
          <p:nvPr/>
        </p:nvSpPr>
        <p:spPr>
          <a:xfrm rot="10800000" flipV="1">
            <a:off x="578634" y="6307262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34901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7B8AB-FD70-4B90-84B2-9607227F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37" y="1874376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B2FFFC0-E326-4A89-95B0-A5063D623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849" y="1874376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E121C32-BAA7-47D7-8B25-CED5704E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" y="4174450"/>
            <a:ext cx="2238895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EF1C9-C0A4-477A-86EA-BD3910A43F0E}"/>
              </a:ext>
            </a:extLst>
          </p:cNvPr>
          <p:cNvSpPr txBox="1"/>
          <p:nvPr/>
        </p:nvSpPr>
        <p:spPr>
          <a:xfrm>
            <a:off x="535676" y="1461274"/>
            <a:ext cx="10901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 군집의 지역적 분포와 다른 양상을 띄고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남부와 북부에서 회귀계수 해석의 차이가 있는 설명변수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다음과 같다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37B3C-DE72-407E-870F-15208366E6A1}"/>
              </a:ext>
            </a:extLst>
          </p:cNvPr>
          <p:cNvSpPr txBox="1"/>
          <p:nvPr/>
        </p:nvSpPr>
        <p:spPr>
          <a:xfrm>
            <a:off x="3031090" y="4693345"/>
            <a:ext cx="872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 군집에서 다시 군집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북부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나누어 살펴보면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북부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유흥주점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30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CCTV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개수는 녹지 지역으로 갈 수록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더 큰 양의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준다는 것을 알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반대로 같은 변수들을 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살펴보면 인구가 밀집될수록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양의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북부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녹지일수록 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큰 음의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주는데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주거지역일수록 음의 영향력임을 알 수 있으며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녹지에서는 오히려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치안신고에 양의 영향력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B7C79-A4A8-472B-AE95-CCB99A82C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46" y="1881200"/>
            <a:ext cx="2021828" cy="2181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C732B3-A188-4A93-A08F-C61F9DBC4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182" y="1881200"/>
            <a:ext cx="2021829" cy="221160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75928B8-0522-4B7E-BEF2-EF558BFF0096}"/>
              </a:ext>
            </a:extLst>
          </p:cNvPr>
          <p:cNvSpPr/>
          <p:nvPr/>
        </p:nvSpPr>
        <p:spPr>
          <a:xfrm rot="3061994">
            <a:off x="1354481" y="3570071"/>
            <a:ext cx="496095" cy="41211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2D854B-7995-4B73-BE3D-7642BB83D587}"/>
              </a:ext>
            </a:extLst>
          </p:cNvPr>
          <p:cNvSpPr/>
          <p:nvPr/>
        </p:nvSpPr>
        <p:spPr>
          <a:xfrm rot="4273576">
            <a:off x="3146673" y="3079977"/>
            <a:ext cx="790043" cy="38574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E01016A-340B-4577-B580-A03072B381D1}"/>
              </a:ext>
            </a:extLst>
          </p:cNvPr>
          <p:cNvSpPr/>
          <p:nvPr/>
        </p:nvSpPr>
        <p:spPr>
          <a:xfrm rot="3061994">
            <a:off x="1078943" y="2453224"/>
            <a:ext cx="378321" cy="50737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6214632-0F3B-44DB-AE92-59399660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19" y="1874376"/>
            <a:ext cx="2160000" cy="22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5869E56-1A8E-474C-93C5-7282464F703A}"/>
              </a:ext>
            </a:extLst>
          </p:cNvPr>
          <p:cNvSpPr/>
          <p:nvPr/>
        </p:nvSpPr>
        <p:spPr>
          <a:xfrm rot="21235085">
            <a:off x="5613408" y="2948230"/>
            <a:ext cx="336929" cy="74955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BFDA57-BD89-4817-A8F5-B9EED20E76AD}"/>
              </a:ext>
            </a:extLst>
          </p:cNvPr>
          <p:cNvSpPr/>
          <p:nvPr/>
        </p:nvSpPr>
        <p:spPr>
          <a:xfrm rot="21235085">
            <a:off x="5593875" y="2409077"/>
            <a:ext cx="336929" cy="38085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16AC77-B318-428C-B4CB-CB1CCF85B1FE}"/>
              </a:ext>
            </a:extLst>
          </p:cNvPr>
          <p:cNvSpPr/>
          <p:nvPr/>
        </p:nvSpPr>
        <p:spPr>
          <a:xfrm rot="909716">
            <a:off x="7770596" y="2423055"/>
            <a:ext cx="315331" cy="60219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0FB41A-D215-434A-BCF9-6406C10B2C7A}"/>
              </a:ext>
            </a:extLst>
          </p:cNvPr>
          <p:cNvSpPr/>
          <p:nvPr/>
        </p:nvSpPr>
        <p:spPr>
          <a:xfrm rot="555781">
            <a:off x="10064800" y="2369213"/>
            <a:ext cx="370603" cy="62374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1B2482-027D-49C0-859E-E6EEC2F8723F}"/>
              </a:ext>
            </a:extLst>
          </p:cNvPr>
          <p:cNvSpPr/>
          <p:nvPr/>
        </p:nvSpPr>
        <p:spPr>
          <a:xfrm rot="555781">
            <a:off x="10230848" y="3100844"/>
            <a:ext cx="370603" cy="62374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B5F70B-A215-4BF9-82D3-80EB441CDD9A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13EC428D-E04B-4E35-97F1-23B0AA65B634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3" name="Rectangle 37">
              <a:extLst>
                <a:ext uri="{FF2B5EF4-FFF2-40B4-BE49-F238E27FC236}">
                  <a16:creationId xmlns:a16="http://schemas.microsoft.com/office/drawing/2014/main" id="{E1623293-A2CB-431E-BBAC-AAD8E75E0835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6B49D5A5-08E3-4578-8F49-3611C35F70AE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71032A53-612F-4D1D-BE84-FE3197DE6DBB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0F86E1A-C020-437A-89B6-53A567ED5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5DD0416-F97D-493A-B1BF-0EA48FF30BC8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849C84F-3529-4FA6-B260-E54FC6007D17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9EBACAFA-5BF7-4573-A9AE-07311CEF7DBB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122A0DEA-3387-4397-9474-4B2643F387E7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76087A4-2B03-4AE5-ACB5-C11E924DE7E5}"/>
              </a:ext>
            </a:extLst>
          </p:cNvPr>
          <p:cNvSpPr txBox="1"/>
          <p:nvPr/>
        </p:nvSpPr>
        <p:spPr>
          <a:xfrm>
            <a:off x="67127" y="1131772"/>
            <a:ext cx="418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=["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1","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2"]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3BF8C3-D237-4E4F-8591-F12257FDBE05}"/>
              </a:ext>
            </a:extLst>
          </p:cNvPr>
          <p:cNvSpPr txBox="1"/>
          <p:nvPr/>
        </p:nvSpPr>
        <p:spPr>
          <a:xfrm rot="10800000" flipV="1">
            <a:off x="5091627" y="395492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F30B9-8F00-4F30-9BFA-9DCB55F105F5}"/>
              </a:ext>
            </a:extLst>
          </p:cNvPr>
          <p:cNvSpPr txBox="1"/>
          <p:nvPr/>
        </p:nvSpPr>
        <p:spPr>
          <a:xfrm rot="10800000" flipV="1">
            <a:off x="7393387" y="395491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30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99DCC9-5560-481C-AA30-3000C8C53BB0}"/>
              </a:ext>
            </a:extLst>
          </p:cNvPr>
          <p:cNvSpPr txBox="1"/>
          <p:nvPr/>
        </p:nvSpPr>
        <p:spPr>
          <a:xfrm rot="10800000" flipV="1">
            <a:off x="9695148" y="3954919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CCTV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DC0F99-4894-45D5-A5F6-244D92CABF0E}"/>
              </a:ext>
            </a:extLst>
          </p:cNvPr>
          <p:cNvSpPr txBox="1"/>
          <p:nvPr/>
        </p:nvSpPr>
        <p:spPr>
          <a:xfrm rot="10800000" flipV="1">
            <a:off x="578634" y="6307262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902764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54DE257-8493-4266-A0C3-15B8633A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21" y="1289683"/>
            <a:ext cx="3346093" cy="265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3ADBB-2E42-4D6A-B97B-0241026DA4A0}"/>
              </a:ext>
            </a:extLst>
          </p:cNvPr>
          <p:cNvSpPr txBox="1"/>
          <p:nvPr/>
        </p:nvSpPr>
        <p:spPr>
          <a:xfrm rot="10800000" flipV="1">
            <a:off x="201664" y="4041639"/>
            <a:ext cx="4572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출퇴근 시간대에 집중된 유동인구와 함께 새벽 시간에 매우 낮은 유동인구의 분포를 보인다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73DB6D4-3235-43E0-A31F-A59EDC668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314" y="1260950"/>
            <a:ext cx="4066490" cy="261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F6E9AD-A4C2-46BF-8753-F15D7F3A31B5}"/>
              </a:ext>
            </a:extLst>
          </p:cNvPr>
          <p:cNvSpPr txBox="1"/>
          <p:nvPr/>
        </p:nvSpPr>
        <p:spPr>
          <a:xfrm rot="10800000" flipV="1">
            <a:off x="8740096" y="3947079"/>
            <a:ext cx="342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총합 이외에 시간적 분포에서도 오후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점심 시간대에 높은 평균값을 보인다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C8DDC3A4-BE29-4828-89EC-ECE4AA13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0" y="1252205"/>
            <a:ext cx="4418867" cy="277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ABCF698-F01C-41C0-9B97-5574051E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601" y="3764170"/>
            <a:ext cx="3538229" cy="235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59C365-8FB1-406B-A42C-8AA6A3EC8E59}"/>
              </a:ext>
            </a:extLst>
          </p:cNvPr>
          <p:cNvSpPr txBox="1"/>
          <p:nvPr/>
        </p:nvSpPr>
        <p:spPr>
          <a:xfrm rot="10800000" flipV="1">
            <a:off x="7790054" y="4859908"/>
            <a:ext cx="363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 종류에 따른 유동인구의 경우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새벽시간이 가장 적으며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출근 시간대 순으로 유동인구가 많았다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D284B0-6687-424C-B9B7-5263E69E72C6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D7632D0A-24ED-4978-9A9D-45BF019DC109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16" name="Rectangle 37">
              <a:extLst>
                <a:ext uri="{FF2B5EF4-FFF2-40B4-BE49-F238E27FC236}">
                  <a16:creationId xmlns:a16="http://schemas.microsoft.com/office/drawing/2014/main" id="{0C336B89-EB46-4E8B-B6E9-417EC1BFBAE7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526B73FB-3300-4794-B02D-DA6EFCA665A4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1DECE6FA-384A-4DFF-B07A-19701285B6A6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D68CCA-2824-4BE7-B271-00B86FAFF9B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B13AF91-01C5-497E-B36D-506EC8A5488B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F517AA3-93BE-4E97-A719-5B92176C51B3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50788A86-4FE4-47CA-AAB2-BDBDAD566FEA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E2BFB3B4-4BA3-4204-82C6-4D7A320C6DBE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35D4C0-BABF-4DDE-8DD5-FC56BF9F5E58}"/>
              </a:ext>
            </a:extLst>
          </p:cNvPr>
          <p:cNvSpPr/>
          <p:nvPr/>
        </p:nvSpPr>
        <p:spPr>
          <a:xfrm>
            <a:off x="278510" y="6119005"/>
            <a:ext cx="11492345" cy="5727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클러스터에서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GWR(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지리가중회귀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이용해서 수원시 격자별로 공간적 특성을 분석하였다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제공데이터 중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유동인구의 경우 시계열적 특성과 공간적 상관성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동시에 가지고 있기에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시계열적 측면에서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데이터에 더불어 분석을 진행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해본다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EB6C29-FBC5-40B3-9B23-F5E953F13A3F}"/>
              </a:ext>
            </a:extLst>
          </p:cNvPr>
          <p:cNvSpPr txBox="1"/>
          <p:nvPr/>
        </p:nvSpPr>
        <p:spPr>
          <a:xfrm>
            <a:off x="108708" y="954666"/>
            <a:ext cx="833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클러스터 시계열적 유동인구 분석</a:t>
            </a:r>
          </a:p>
        </p:txBody>
      </p:sp>
    </p:spTree>
    <p:extLst>
      <p:ext uri="{BB962C8B-B14F-4D97-AF65-F5344CB8AC3E}">
        <p14:creationId xmlns:p14="http://schemas.microsoft.com/office/powerpoint/2010/main" val="48099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6ED35E-4F09-4A4B-A3CE-DF1CEB0CC166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FF2819F3-EBE7-4964-8AA8-833C2BE488F6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8AD02C20-5A72-4DFA-91D2-02B6A420B9B7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FDBDEEA2-DB8D-4B00-88BF-F61845882AAD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946C1FD-FE49-4C8E-8E30-59AC39FA7B42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501B56D-88D8-4FE3-9230-2988C4C03D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10CF15D-4567-4148-B3EE-BC438CF41641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F79654B3-61F6-4080-9E82-EA8AEF847160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251E675-2C4C-4C41-8858-E2496DD95C79}"/>
              </a:ext>
            </a:extLst>
          </p:cNvPr>
          <p:cNvSpPr txBox="1"/>
          <p:nvPr/>
        </p:nvSpPr>
        <p:spPr>
          <a:xfrm>
            <a:off x="249420" y="967597"/>
            <a:ext cx="30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체감안전도란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677E7-5978-45BD-8757-567A2638F02A}"/>
              </a:ext>
            </a:extLst>
          </p:cNvPr>
          <p:cNvSpPr txBox="1"/>
          <p:nvPr/>
        </p:nvSpPr>
        <p:spPr>
          <a:xfrm>
            <a:off x="249420" y="1336929"/>
            <a:ext cx="109217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안전과 관련한 여러 가지 요인에 대해 인식하고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경찰활동을 직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간접적으로 경험한 시민들이 안전에 대해 느끼는 수준</a:t>
            </a:r>
            <a:endParaRPr lang="en-US" altLang="ko-KR" sz="1400" b="0" i="0" u="none" strike="noStrike" baseline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0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EC97788-3A02-4618-B9C8-3B145907D941}"/>
              </a:ext>
            </a:extLst>
          </p:cNvPr>
          <p:cNvGrpSpPr/>
          <p:nvPr/>
        </p:nvGrpSpPr>
        <p:grpSpPr>
          <a:xfrm>
            <a:off x="810266" y="5521071"/>
            <a:ext cx="10177326" cy="738664"/>
            <a:chOff x="952680" y="5710920"/>
            <a:chExt cx="10177326" cy="73866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E2E0F3-C18A-4C02-B47E-84843441CAA2}"/>
                </a:ext>
              </a:extLst>
            </p:cNvPr>
            <p:cNvSpPr txBox="1"/>
            <p:nvPr/>
          </p:nvSpPr>
          <p:spPr>
            <a:xfrm>
              <a:off x="952680" y="5710920"/>
              <a:ext cx="28757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사람에 의한 통제가 제대로 되지 않고 있기 때문에 범죄 피해의 위험성이   클 수 있다는 인식을 주는 요인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BB49AC2-1659-48B1-9E43-794572417D91}"/>
                </a:ext>
              </a:extLst>
            </p:cNvPr>
            <p:cNvSpPr txBox="1"/>
            <p:nvPr/>
          </p:nvSpPr>
          <p:spPr>
            <a:xfrm>
              <a:off x="4731299" y="5710920"/>
              <a:ext cx="2752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시민들의 일상생활에 경찰의 활동과    관련하여 느끼는 불만족도 요인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1529106-38AF-42C0-8063-531ABE39D22B}"/>
                </a:ext>
              </a:extLst>
            </p:cNvPr>
            <p:cNvSpPr txBox="1"/>
            <p:nvPr/>
          </p:nvSpPr>
          <p:spPr>
            <a:xfrm>
              <a:off x="8500933" y="5710920"/>
              <a:ext cx="26290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일상생활의 교통 속에서 시민들이 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느끼는 교통안전의 위험도 요인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3BD4F0D-DB0D-4643-A745-93E0FFB20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5" y="2276556"/>
            <a:ext cx="2441792" cy="244179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72B146B-9920-4E99-81FF-F206661D8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429" y="2354550"/>
            <a:ext cx="2323300" cy="244179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2B4C475-353B-44B7-862C-D58B83AB0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34" y="2354550"/>
            <a:ext cx="2334059" cy="233405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9BEFC3-E7BE-43F4-9118-8D1DAF17BDAC}"/>
              </a:ext>
            </a:extLst>
          </p:cNvPr>
          <p:cNvSpPr txBox="1"/>
          <p:nvPr/>
        </p:nvSpPr>
        <p:spPr>
          <a:xfrm>
            <a:off x="810266" y="4890826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무질서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EE2637-B2A4-41AE-BB3D-FAF461DF4AAB}"/>
              </a:ext>
            </a:extLst>
          </p:cNvPr>
          <p:cNvSpPr txBox="1"/>
          <p:nvPr/>
        </p:nvSpPr>
        <p:spPr>
          <a:xfrm>
            <a:off x="4830595" y="4890826"/>
            <a:ext cx="210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경찰활동 불만족도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EF53CF-F835-4940-9014-B5084423FE1A}"/>
              </a:ext>
            </a:extLst>
          </p:cNvPr>
          <p:cNvSpPr txBox="1"/>
          <p:nvPr/>
        </p:nvSpPr>
        <p:spPr>
          <a:xfrm>
            <a:off x="8661046" y="4890826"/>
            <a:ext cx="191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교통안전 위험도 </a:t>
            </a:r>
          </a:p>
        </p:txBody>
      </p:sp>
    </p:spTree>
    <p:extLst>
      <p:ext uri="{BB962C8B-B14F-4D97-AF65-F5344CB8AC3E}">
        <p14:creationId xmlns:p14="http://schemas.microsoft.com/office/powerpoint/2010/main" val="40897084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218F886D-D7D8-4AE0-A07A-864CC263F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92" y="1323011"/>
            <a:ext cx="2340000" cy="223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14DA59D-F920-4B00-91EE-C2FF0271B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06" y="1323011"/>
            <a:ext cx="2340000" cy="223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A6F9383-0E32-42F9-93A0-EDAEC96E4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84" y="1323011"/>
            <a:ext cx="2340000" cy="223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4964290-0B37-459B-BBC1-452A1A6C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033" y="1323011"/>
            <a:ext cx="2340000" cy="223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E718B1-5380-4B86-A88C-DBA5D05D41EE}"/>
              </a:ext>
            </a:extLst>
          </p:cNvPr>
          <p:cNvSpPr txBox="1"/>
          <p:nvPr/>
        </p:nvSpPr>
        <p:spPr>
          <a:xfrm rot="10800000" flipV="1">
            <a:off x="1122929" y="3734667"/>
            <a:ext cx="9988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 종류에 따라 전체 유동인구의 차이는 있지만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외곽지역을 제외한 도로를 중심으로 유동인구가 주로 나타나며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시간대에 따라 유동인구가 주로 분포하는 지역은 거의 유사하다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4423B-A24B-4E72-994C-E6DCB1543E4A}"/>
              </a:ext>
            </a:extLst>
          </p:cNvPr>
          <p:cNvSpPr txBox="1"/>
          <p:nvPr/>
        </p:nvSpPr>
        <p:spPr>
          <a:xfrm rot="10800000" flipV="1">
            <a:off x="897503" y="6581001"/>
            <a:ext cx="1043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 종류에 따른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 핫스팟 지역은 도로를 중심으로 수원시 남동부 지역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주로 분포하며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남북부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외곽지역은 유동인구 </a:t>
            </a:r>
            <a:r>
              <a:rPr lang="ko-KR" altLang="en-US" sz="1200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</a:t>
            </a:r>
            <a:r>
              <a:rPr lang="ko-KR" altLang="en-US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지역이다</a:t>
            </a:r>
            <a:r>
              <a:rPr lang="en-US" altLang="ko-KR" sz="12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7664BEB-EAE1-4A7A-B2A7-8EACF8E6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350" y="4147905"/>
            <a:ext cx="2227683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FEFD93F2-14CB-4046-A49F-EA41B7CA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64" y="4168980"/>
            <a:ext cx="2227683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B6DED14D-7C10-4F23-BCE0-47E81E1F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42" y="4141627"/>
            <a:ext cx="2227683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C6C1F3C3-02A9-41B9-9476-B21D3CB537FB}"/>
              </a:ext>
            </a:extLst>
          </p:cNvPr>
          <p:cNvSpPr/>
          <p:nvPr/>
        </p:nvSpPr>
        <p:spPr>
          <a:xfrm rot="19800000">
            <a:off x="4389181" y="4987371"/>
            <a:ext cx="456992" cy="802592"/>
          </a:xfrm>
          <a:prstGeom prst="ellipse">
            <a:avLst/>
          </a:prstGeom>
          <a:noFill/>
          <a:ln w="28575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B85577-2A08-4C22-A3BB-6EAC2F1D4228}"/>
              </a:ext>
            </a:extLst>
          </p:cNvPr>
          <p:cNvSpPr/>
          <p:nvPr/>
        </p:nvSpPr>
        <p:spPr>
          <a:xfrm rot="19800000">
            <a:off x="6929245" y="4987371"/>
            <a:ext cx="456992" cy="802592"/>
          </a:xfrm>
          <a:prstGeom prst="ellipse">
            <a:avLst/>
          </a:prstGeom>
          <a:noFill/>
          <a:ln w="28575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FB1AE30-A937-4481-91BD-7C03C2E32E8F}"/>
              </a:ext>
            </a:extLst>
          </p:cNvPr>
          <p:cNvSpPr/>
          <p:nvPr/>
        </p:nvSpPr>
        <p:spPr>
          <a:xfrm rot="19800000">
            <a:off x="9543138" y="4987370"/>
            <a:ext cx="456992" cy="802592"/>
          </a:xfrm>
          <a:prstGeom prst="ellipse">
            <a:avLst/>
          </a:prstGeom>
          <a:noFill/>
          <a:ln w="28575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653721-F64F-44DE-995F-188952A2D7D9}"/>
              </a:ext>
            </a:extLst>
          </p:cNvPr>
          <p:cNvSpPr/>
          <p:nvPr/>
        </p:nvSpPr>
        <p:spPr>
          <a:xfrm rot="19800000">
            <a:off x="4877839" y="5163717"/>
            <a:ext cx="901504" cy="989413"/>
          </a:xfrm>
          <a:prstGeom prst="ellipse">
            <a:avLst/>
          </a:prstGeom>
          <a:noFill/>
          <a:ln w="28575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8FD410-E28D-4B74-A3B7-A039A1541F82}"/>
              </a:ext>
            </a:extLst>
          </p:cNvPr>
          <p:cNvSpPr/>
          <p:nvPr/>
        </p:nvSpPr>
        <p:spPr>
          <a:xfrm rot="19800000">
            <a:off x="7362690" y="5163717"/>
            <a:ext cx="901504" cy="989413"/>
          </a:xfrm>
          <a:prstGeom prst="ellipse">
            <a:avLst/>
          </a:prstGeom>
          <a:noFill/>
          <a:ln w="28575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2531E65-FAD0-4452-BC79-5F2C490CCE99}"/>
              </a:ext>
            </a:extLst>
          </p:cNvPr>
          <p:cNvSpPr/>
          <p:nvPr/>
        </p:nvSpPr>
        <p:spPr>
          <a:xfrm rot="19800000">
            <a:off x="9957624" y="5163717"/>
            <a:ext cx="901504" cy="989413"/>
          </a:xfrm>
          <a:prstGeom prst="ellipse">
            <a:avLst/>
          </a:prstGeom>
          <a:noFill/>
          <a:ln w="28575">
            <a:solidFill>
              <a:srgbClr val="56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A5D35-083B-47FE-90C4-0807D56A69A2}"/>
              </a:ext>
            </a:extLst>
          </p:cNvPr>
          <p:cNvSpPr txBox="1"/>
          <p:nvPr/>
        </p:nvSpPr>
        <p:spPr>
          <a:xfrm rot="10800000" flipV="1">
            <a:off x="1252147" y="347178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새벽 유동인구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5CB8B0-A19F-4F19-AB69-8735B3F7B2F8}"/>
              </a:ext>
            </a:extLst>
          </p:cNvPr>
          <p:cNvSpPr txBox="1"/>
          <p:nvPr/>
        </p:nvSpPr>
        <p:spPr>
          <a:xfrm rot="10800000" flipV="1">
            <a:off x="3929320" y="347178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출근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점심시간 유동인구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C39097-4F38-4662-867A-B1273884D365}"/>
              </a:ext>
            </a:extLst>
          </p:cNvPr>
          <p:cNvSpPr txBox="1"/>
          <p:nvPr/>
        </p:nvSpPr>
        <p:spPr>
          <a:xfrm rot="10800000" flipV="1">
            <a:off x="6410598" y="347178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오후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 유동인구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AC60DF-77F5-4769-A027-C7CE3F80C264}"/>
              </a:ext>
            </a:extLst>
          </p:cNvPr>
          <p:cNvSpPr txBox="1"/>
          <p:nvPr/>
        </p:nvSpPr>
        <p:spPr>
          <a:xfrm rot="10800000" flipV="1">
            <a:off x="9009106" y="3471780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저녁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심야시간 유동인구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BE7C32-A5CC-4E90-8DDE-BF9EAC2A8F2C}"/>
              </a:ext>
            </a:extLst>
          </p:cNvPr>
          <p:cNvGrpSpPr/>
          <p:nvPr/>
        </p:nvGrpSpPr>
        <p:grpSpPr>
          <a:xfrm>
            <a:off x="1205056" y="4168980"/>
            <a:ext cx="2227683" cy="2433096"/>
            <a:chOff x="1205056" y="3746522"/>
            <a:chExt cx="2227683" cy="2433096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A9B1916D-65E1-4F75-9475-7AEFE8B61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056" y="3746522"/>
              <a:ext cx="2227683" cy="22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7E7E138-0729-4797-A114-120F44068444}"/>
                </a:ext>
              </a:extLst>
            </p:cNvPr>
            <p:cNvSpPr/>
            <p:nvPr/>
          </p:nvSpPr>
          <p:spPr>
            <a:xfrm rot="19800000">
              <a:off x="1859341" y="4564913"/>
              <a:ext cx="456992" cy="802592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E726461-0464-4390-AAC0-F8BFACBF1D6D}"/>
                </a:ext>
              </a:extLst>
            </p:cNvPr>
            <p:cNvSpPr/>
            <p:nvPr/>
          </p:nvSpPr>
          <p:spPr>
            <a:xfrm rot="19800000">
              <a:off x="2308189" y="4741259"/>
              <a:ext cx="901504" cy="989413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C1646D-86F6-4EAF-B783-983332753FFA}"/>
                </a:ext>
              </a:extLst>
            </p:cNvPr>
            <p:cNvSpPr txBox="1"/>
            <p:nvPr/>
          </p:nvSpPr>
          <p:spPr>
            <a:xfrm rot="10800000" flipV="1">
              <a:off x="1330812" y="5933397"/>
              <a:ext cx="1976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새벽 유동인구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12E8B1-BAE1-4638-9306-A3E75CE29DCE}"/>
              </a:ext>
            </a:extLst>
          </p:cNvPr>
          <p:cNvSpPr txBox="1"/>
          <p:nvPr/>
        </p:nvSpPr>
        <p:spPr>
          <a:xfrm rot="10800000" flipV="1">
            <a:off x="3929320" y="635585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출근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점심시간 유동인구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E951FA-978D-4676-B8A2-26D17D8CE144}"/>
              </a:ext>
            </a:extLst>
          </p:cNvPr>
          <p:cNvSpPr txBox="1"/>
          <p:nvPr/>
        </p:nvSpPr>
        <p:spPr>
          <a:xfrm rot="10800000" flipV="1">
            <a:off x="6410598" y="635585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오후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 유동인구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9AF9BA-AEA3-49B2-BCAD-8553E90E7E44}"/>
              </a:ext>
            </a:extLst>
          </p:cNvPr>
          <p:cNvSpPr txBox="1"/>
          <p:nvPr/>
        </p:nvSpPr>
        <p:spPr>
          <a:xfrm rot="10800000" flipV="1">
            <a:off x="9009106" y="6355855"/>
            <a:ext cx="197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저녁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심야시간 유동인구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5AAFC9-0FC7-4EA1-8DB2-B4C726C4F3ED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AE04F32D-195B-4229-A9E4-473CAF2216E6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BBA9E35B-D003-4500-9B86-9A238227324B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B9DC1976-144B-4990-A1E6-48744E1E4CBF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848F8E0A-3706-46CD-BF17-4A96B7CEE644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5EF55F7-C472-42C5-8CA2-B67B799A89E5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6A1DB81-9042-4350-852D-8ECE55F4C60C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1714EF1-EB07-45D7-B99F-EA651A037B4B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D68F1443-8EBD-4D0A-9613-4AB507F8BE1E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CB8F31A6-827C-43A1-ACDF-CDA8786D9EF1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F359FD4-92B7-4B2E-BEC6-E3C87EC76652}"/>
              </a:ext>
            </a:extLst>
          </p:cNvPr>
          <p:cNvSpPr txBox="1"/>
          <p:nvPr/>
        </p:nvSpPr>
        <p:spPr>
          <a:xfrm>
            <a:off x="108708" y="954666"/>
            <a:ext cx="833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클러스터 시계열적 유동인구 분석</a:t>
            </a:r>
          </a:p>
        </p:txBody>
      </p:sp>
    </p:spTree>
    <p:extLst>
      <p:ext uri="{BB962C8B-B14F-4D97-AF65-F5344CB8AC3E}">
        <p14:creationId xmlns:p14="http://schemas.microsoft.com/office/powerpoint/2010/main" val="31995715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8BCB6A-5FD4-4093-8BC3-862385D026B5}"/>
              </a:ext>
            </a:extLst>
          </p:cNvPr>
          <p:cNvGrpSpPr/>
          <p:nvPr/>
        </p:nvGrpSpPr>
        <p:grpSpPr>
          <a:xfrm>
            <a:off x="1251119" y="4099366"/>
            <a:ext cx="4416248" cy="2547004"/>
            <a:chOff x="1777106" y="4048864"/>
            <a:chExt cx="3952340" cy="254700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939CAC-37C9-4A0C-AADB-4F80492BCE91}"/>
                </a:ext>
              </a:extLst>
            </p:cNvPr>
            <p:cNvGrpSpPr/>
            <p:nvPr/>
          </p:nvGrpSpPr>
          <p:grpSpPr>
            <a:xfrm>
              <a:off x="1777106" y="4048864"/>
              <a:ext cx="3952340" cy="2547004"/>
              <a:chOff x="1777106" y="4048864"/>
              <a:chExt cx="3952340" cy="2547004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592317E-6C5F-4363-9DBC-D61A0E16558C}"/>
                  </a:ext>
                </a:extLst>
              </p:cNvPr>
              <p:cNvSpPr txBox="1"/>
              <p:nvPr/>
            </p:nvSpPr>
            <p:spPr>
              <a:xfrm rot="10800000" flipV="1">
                <a:off x="1777107" y="6041870"/>
                <a:ext cx="19761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혼합 생활권 지역 군집 출근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점심시간</a:t>
                </a:r>
                <a:endPara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유동인구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64C0847-F310-4981-8A88-DEA4D4EFDC44}"/>
                  </a:ext>
                </a:extLst>
              </p:cNvPr>
              <p:cNvSpPr txBox="1"/>
              <p:nvPr/>
            </p:nvSpPr>
            <p:spPr>
              <a:xfrm rot="10800000" flipV="1">
                <a:off x="3753277" y="6041870"/>
                <a:ext cx="19761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혼합 생활권 지역 군집 오후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퇴근시간</a:t>
                </a:r>
                <a:endPara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유동인구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8BBF4A53-3953-4B4F-B8F8-1DC3DCCB37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3276" y="4048864"/>
                <a:ext cx="1976170" cy="19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B16ED16F-EFF0-4181-A573-BA2B82E896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7106" y="4071110"/>
                <a:ext cx="1976170" cy="19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EFF6D21-D8DA-41D0-A0FB-DEEE2D8B5D51}"/>
                </a:ext>
              </a:extLst>
            </p:cNvPr>
            <p:cNvSpPr/>
            <p:nvPr/>
          </p:nvSpPr>
          <p:spPr>
            <a:xfrm rot="19800000">
              <a:off x="2721608" y="4902600"/>
              <a:ext cx="901504" cy="989413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3D715B3-C94C-4EA6-AECD-B1C9EC7485B6}"/>
                </a:ext>
              </a:extLst>
            </p:cNvPr>
            <p:cNvSpPr/>
            <p:nvPr/>
          </p:nvSpPr>
          <p:spPr>
            <a:xfrm rot="19800000">
              <a:off x="4686554" y="4902600"/>
              <a:ext cx="901504" cy="989413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3C6171-81E3-47A9-95AC-82B811156D2B}"/>
              </a:ext>
            </a:extLst>
          </p:cNvPr>
          <p:cNvGrpSpPr/>
          <p:nvPr/>
        </p:nvGrpSpPr>
        <p:grpSpPr>
          <a:xfrm>
            <a:off x="1251120" y="1491813"/>
            <a:ext cx="4416248" cy="2455053"/>
            <a:chOff x="1777107" y="1446127"/>
            <a:chExt cx="3952340" cy="245505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A34ABDD-8F73-48B5-B60C-F298B9729407}"/>
                </a:ext>
              </a:extLst>
            </p:cNvPr>
            <p:cNvGrpSpPr/>
            <p:nvPr/>
          </p:nvGrpSpPr>
          <p:grpSpPr>
            <a:xfrm>
              <a:off x="1777107" y="1446127"/>
              <a:ext cx="3952340" cy="2455053"/>
              <a:chOff x="2964120" y="966788"/>
              <a:chExt cx="3952340" cy="2455053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E22A332-2596-4C4D-B907-BF6F97340D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4120" y="966788"/>
                <a:ext cx="1976170" cy="19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3A03404E-9BDF-49DE-B175-FD8339162B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290" y="966788"/>
                <a:ext cx="1976170" cy="19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5E9C8C-8A95-442B-8DEC-62E501CD13F1}"/>
                  </a:ext>
                </a:extLst>
              </p:cNvPr>
              <p:cNvSpPr txBox="1"/>
              <p:nvPr/>
            </p:nvSpPr>
            <p:spPr>
              <a:xfrm rot="10800000" flipV="1">
                <a:off x="2964120" y="2867843"/>
                <a:ext cx="19761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혼합 생활권 지역 군집 출근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점심시간</a:t>
                </a:r>
                <a:endPara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유동인구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6C0EB8-6157-4D94-A886-8C4BB8329293}"/>
                  </a:ext>
                </a:extLst>
              </p:cNvPr>
              <p:cNvSpPr txBox="1"/>
              <p:nvPr/>
            </p:nvSpPr>
            <p:spPr>
              <a:xfrm rot="10800000" flipV="1">
                <a:off x="4940290" y="2867843"/>
                <a:ext cx="19761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혼합 생활권 지역 군집 오후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퇴근시간</a:t>
                </a:r>
                <a:endPara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유동인구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</p:grp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266AB17-8DFE-40F3-AF88-DD1AFC0FF8D1}"/>
                </a:ext>
              </a:extLst>
            </p:cNvPr>
            <p:cNvSpPr/>
            <p:nvPr/>
          </p:nvSpPr>
          <p:spPr>
            <a:xfrm rot="19800000">
              <a:off x="4583386" y="1532798"/>
              <a:ext cx="764433" cy="838976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1189F1C-716E-4EDC-96CD-A74EC4180B71}"/>
                </a:ext>
              </a:extLst>
            </p:cNvPr>
            <p:cNvSpPr/>
            <p:nvPr/>
          </p:nvSpPr>
          <p:spPr>
            <a:xfrm rot="19800000">
              <a:off x="2601877" y="1532798"/>
              <a:ext cx="764433" cy="838976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32DC93-DC90-474A-A249-49885974EA2E}"/>
              </a:ext>
            </a:extLst>
          </p:cNvPr>
          <p:cNvGrpSpPr/>
          <p:nvPr/>
        </p:nvGrpSpPr>
        <p:grpSpPr>
          <a:xfrm>
            <a:off x="6059913" y="1421731"/>
            <a:ext cx="4444630" cy="2522582"/>
            <a:chOff x="6177930" y="1376045"/>
            <a:chExt cx="3977740" cy="252258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BAFFF0F-9116-4151-8E96-554239028184}"/>
                </a:ext>
              </a:extLst>
            </p:cNvPr>
            <p:cNvGrpSpPr/>
            <p:nvPr/>
          </p:nvGrpSpPr>
          <p:grpSpPr>
            <a:xfrm>
              <a:off x="6177930" y="1376045"/>
              <a:ext cx="3977740" cy="2522582"/>
              <a:chOff x="5123119" y="1271347"/>
              <a:chExt cx="3977740" cy="252258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12E8B1-BAE1-4638-9306-A3E75CE29DCE}"/>
                  </a:ext>
                </a:extLst>
              </p:cNvPr>
              <p:cNvSpPr txBox="1"/>
              <p:nvPr/>
            </p:nvSpPr>
            <p:spPr>
              <a:xfrm rot="10800000" flipV="1">
                <a:off x="5148520" y="3239931"/>
                <a:ext cx="19761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혼합 생활권 지역 군집 출근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점심시간</a:t>
                </a:r>
                <a:endPara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유동인구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951FA-978D-4676-B8A2-26D17D8CE144}"/>
                  </a:ext>
                </a:extLst>
              </p:cNvPr>
              <p:cNvSpPr txBox="1"/>
              <p:nvPr/>
            </p:nvSpPr>
            <p:spPr>
              <a:xfrm rot="10800000" flipV="1">
                <a:off x="7124690" y="3239931"/>
                <a:ext cx="19761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혼합 생활권 지역 군집 오후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퇴근시간</a:t>
                </a:r>
                <a:endPara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유동인구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A2808E3-D374-46D3-A192-FF0C1CEFF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689" y="1271347"/>
                <a:ext cx="1976170" cy="19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E34F594-4333-4217-B978-1311F24D8A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3119" y="1293192"/>
                <a:ext cx="1976170" cy="19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0B03186-F6C9-4F5E-8760-7B8328375226}"/>
                </a:ext>
              </a:extLst>
            </p:cNvPr>
            <p:cNvSpPr/>
            <p:nvPr/>
          </p:nvSpPr>
          <p:spPr>
            <a:xfrm rot="19800000">
              <a:off x="6573779" y="2162458"/>
              <a:ext cx="710529" cy="779816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983C4BF-2C5A-42E9-B0D8-8214A2C02EDA}"/>
                </a:ext>
              </a:extLst>
            </p:cNvPr>
            <p:cNvSpPr/>
            <p:nvPr/>
          </p:nvSpPr>
          <p:spPr>
            <a:xfrm rot="19800000">
              <a:off x="8558504" y="2162458"/>
              <a:ext cx="710529" cy="779816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E8234B-72F1-4887-95EB-2C3037C5CD8E}"/>
              </a:ext>
            </a:extLst>
          </p:cNvPr>
          <p:cNvGrpSpPr/>
          <p:nvPr/>
        </p:nvGrpSpPr>
        <p:grpSpPr>
          <a:xfrm>
            <a:off x="6045940" y="4099366"/>
            <a:ext cx="4577611" cy="2560717"/>
            <a:chOff x="6172518" y="4048864"/>
            <a:chExt cx="4096752" cy="256071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7D1A0D0-60AB-4EFC-BBFB-9C2EB24C0491}"/>
                </a:ext>
              </a:extLst>
            </p:cNvPr>
            <p:cNvGrpSpPr/>
            <p:nvPr/>
          </p:nvGrpSpPr>
          <p:grpSpPr>
            <a:xfrm>
              <a:off x="6203330" y="4048864"/>
              <a:ext cx="4065940" cy="2560717"/>
              <a:chOff x="6203330" y="4048864"/>
              <a:chExt cx="4065940" cy="256071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47F05C1-1054-409A-8178-5D05077F976C}"/>
                  </a:ext>
                </a:extLst>
              </p:cNvPr>
              <p:cNvSpPr txBox="1"/>
              <p:nvPr/>
            </p:nvSpPr>
            <p:spPr>
              <a:xfrm rot="10800000" flipV="1">
                <a:off x="6203331" y="6055582"/>
                <a:ext cx="19761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혼합 생활권 지역 군집 출근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점심시간</a:t>
                </a:r>
                <a:endPara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유동인구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5FDC21-1EB2-4A49-B77B-291BF96533A1}"/>
                  </a:ext>
                </a:extLst>
              </p:cNvPr>
              <p:cNvSpPr txBox="1"/>
              <p:nvPr/>
            </p:nvSpPr>
            <p:spPr>
              <a:xfrm rot="10800000" flipV="1">
                <a:off x="8179500" y="6055583"/>
                <a:ext cx="19761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혼합 생활권 지역 군집 오후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퇴근시간</a:t>
                </a:r>
                <a:endPara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유동인구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88148E3F-C48C-4244-A830-59755F33B9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3330" y="4048864"/>
                <a:ext cx="1976170" cy="19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9D256529-71AB-4AE3-B9C6-95ECDCB8D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3100" y="4048864"/>
                <a:ext cx="1976170" cy="19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45E1CD6-739E-4538-90BA-0E142D7F668E}"/>
                </a:ext>
              </a:extLst>
            </p:cNvPr>
            <p:cNvSpPr/>
            <p:nvPr/>
          </p:nvSpPr>
          <p:spPr>
            <a:xfrm rot="19800000">
              <a:off x="6172518" y="4895432"/>
              <a:ext cx="655031" cy="657631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0899FF0-7978-4771-A009-8E2D1465A650}"/>
                </a:ext>
              </a:extLst>
            </p:cNvPr>
            <p:cNvSpPr/>
            <p:nvPr/>
          </p:nvSpPr>
          <p:spPr>
            <a:xfrm rot="19800000">
              <a:off x="8274629" y="4895433"/>
              <a:ext cx="655031" cy="657631"/>
            </a:xfrm>
            <a:prstGeom prst="ellipse">
              <a:avLst/>
            </a:prstGeom>
            <a:noFill/>
            <a:ln w="28575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8A052B-5B4E-422A-9563-532490EDE324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335EE81C-92B6-4667-9EC6-615BE2956DA1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E60D45CD-CC08-45D2-A514-FAF493A64FBB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8ACCD44-3B28-408A-969C-B7801AF391C3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1C417F99-6137-458E-8C42-D89DDCFBD696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D888BB7-9176-483E-A992-14BDD2BB5D4B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6F70189-71A8-4C63-A1A6-46C8663D2F5B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2A84224-F8DA-442C-8D70-D4A567338EC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481D284F-2251-4C0D-B77C-0347A787570C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6FCDCB87-C8FA-4E60-841B-7D5BF42D3279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9E69A50-6F36-48D6-BA24-1E4C4B25C039}"/>
              </a:ext>
            </a:extLst>
          </p:cNvPr>
          <p:cNvSpPr txBox="1"/>
          <p:nvPr/>
        </p:nvSpPr>
        <p:spPr>
          <a:xfrm>
            <a:off x="108708" y="954666"/>
            <a:ext cx="833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클러스터 시계열적 유동인구 분석</a:t>
            </a:r>
          </a:p>
        </p:txBody>
      </p:sp>
    </p:spTree>
    <p:extLst>
      <p:ext uri="{BB962C8B-B14F-4D97-AF65-F5344CB8AC3E}">
        <p14:creationId xmlns:p14="http://schemas.microsoft.com/office/powerpoint/2010/main" val="2702578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8A15273-1394-42AA-AF9A-95B283282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34" y="957419"/>
            <a:ext cx="3403528" cy="20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FE2816-2442-4C32-B2DA-52882061F895}"/>
              </a:ext>
            </a:extLst>
          </p:cNvPr>
          <p:cNvSpPr txBox="1"/>
          <p:nvPr/>
        </p:nvSpPr>
        <p:spPr>
          <a:xfrm rot="10800000" flipV="1">
            <a:off x="4817356" y="3041185"/>
            <a:ext cx="674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시간대별 유동인구 총합의 패턴은 월별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계절별 차이에 따라서 변화하지 않는다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C27DCEA-0605-4A80-88DA-81E41610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97" y="957418"/>
            <a:ext cx="3358342" cy="20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BD2A82-B34F-4A3D-A760-1AC6561ED467}"/>
              </a:ext>
            </a:extLst>
          </p:cNvPr>
          <p:cNvSpPr txBox="1"/>
          <p:nvPr/>
        </p:nvSpPr>
        <p:spPr>
          <a:xfrm rot="10800000" flipV="1">
            <a:off x="898597" y="6064569"/>
            <a:ext cx="275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평일 간의 차이는 뚜렷하지 않지만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주말이 대체로 유동인구가 적다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E1E1249-C9F0-4D33-99F6-143A64AD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851" y="3364722"/>
            <a:ext cx="3425485" cy="23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DFA376-931B-4451-A6A0-815ED334D44E}"/>
              </a:ext>
            </a:extLst>
          </p:cNvPr>
          <p:cNvSpPr txBox="1"/>
          <p:nvPr/>
        </p:nvSpPr>
        <p:spPr>
          <a:xfrm rot="10800000" flipV="1">
            <a:off x="8585228" y="5836304"/>
            <a:ext cx="308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분포에서도  평일은 거의 유사하지만 주말이 대체로 유동인구가 적다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F0B93D2F-CFB7-4C03-812D-03C6C0A5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13" y="3808148"/>
            <a:ext cx="3674960" cy="23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5DBF0E6-8E67-43D6-8B61-8B9B708A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6" y="3349592"/>
            <a:ext cx="3627895" cy="24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81B959-0B68-4F69-98AA-2C66AF7F26AE}"/>
              </a:ext>
            </a:extLst>
          </p:cNvPr>
          <p:cNvSpPr txBox="1"/>
          <p:nvPr/>
        </p:nvSpPr>
        <p:spPr>
          <a:xfrm rot="10800000" flipV="1">
            <a:off x="4279768" y="5834709"/>
            <a:ext cx="352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평일의 경우 평균적으로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14%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유동인구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주말의 경우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11%,13%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정도의 유동인구 분포를 보인다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118A632-AEB2-4E39-AAFB-2AAC01F2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78" y="1512973"/>
            <a:ext cx="3755831" cy="21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B14505-95B1-456E-8A8F-6E100608D08D}"/>
              </a:ext>
            </a:extLst>
          </p:cNvPr>
          <p:cNvSpPr txBox="1"/>
          <p:nvPr/>
        </p:nvSpPr>
        <p:spPr>
          <a:xfrm rot="10800000" flipV="1">
            <a:off x="97374" y="3553653"/>
            <a:ext cx="435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기준으로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2,3,8,12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월에 낮은 유동인구 분포를 보인다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05FE8-333A-40A4-A6D0-36CB272230D7}"/>
              </a:ext>
            </a:extLst>
          </p:cNvPr>
          <p:cNvSpPr txBox="1"/>
          <p:nvPr/>
        </p:nvSpPr>
        <p:spPr>
          <a:xfrm rot="10800000" flipV="1">
            <a:off x="2721794" y="6396335"/>
            <a:ext cx="6748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유동인구의 경우 주로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주말보다는 평일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일요일보단 토요일에 높은 수치를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보이며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기준으로는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2,3,8,12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 낮은 유동인구 분포를 보인다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2BB736-6B80-4869-8B0C-77B79647DD0D}"/>
              </a:ext>
            </a:extLst>
          </p:cNvPr>
          <p:cNvGrpSpPr/>
          <p:nvPr/>
        </p:nvGrpSpPr>
        <p:grpSpPr>
          <a:xfrm>
            <a:off x="208826" y="281576"/>
            <a:ext cx="12048802" cy="444797"/>
            <a:chOff x="208826" y="281576"/>
            <a:chExt cx="12048802" cy="444797"/>
          </a:xfrm>
        </p:grpSpPr>
        <p:sp>
          <p:nvSpPr>
            <p:cNvPr id="21" name="Rectangle 37">
              <a:extLst>
                <a:ext uri="{FF2B5EF4-FFF2-40B4-BE49-F238E27FC236}">
                  <a16:creationId xmlns:a16="http://schemas.microsoft.com/office/drawing/2014/main" id="{95C49912-3B9E-4AC9-AA20-D26A5D681122}"/>
                </a:ext>
              </a:extLst>
            </p:cNvPr>
            <p:cNvSpPr/>
            <p:nvPr/>
          </p:nvSpPr>
          <p:spPr>
            <a:xfrm>
              <a:off x="208826" y="304517"/>
              <a:ext cx="4099145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04. 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분석결과 및 시각화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2</a:t>
              </a:r>
              <a:endParaRPr lang="en-US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6BDB8A66-B8A8-488B-9900-84EC5E4D804F}"/>
                </a:ext>
              </a:extLst>
            </p:cNvPr>
            <p:cNvSpPr/>
            <p:nvPr/>
          </p:nvSpPr>
          <p:spPr>
            <a:xfrm>
              <a:off x="3747866" y="295638"/>
              <a:ext cx="1094450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공간회귀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FC8FFC5C-4206-4B0D-8AC1-736E35C4ECE0}"/>
                </a:ext>
              </a:extLst>
            </p:cNvPr>
            <p:cNvSpPr/>
            <p:nvPr/>
          </p:nvSpPr>
          <p:spPr>
            <a:xfrm>
              <a:off x="4997488" y="295638"/>
              <a:ext cx="1597689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회귀계수 군집화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6CD6952C-4067-42AD-94E2-94CBA8D4FFA8}"/>
                </a:ext>
              </a:extLst>
            </p:cNvPr>
            <p:cNvSpPr/>
            <p:nvPr/>
          </p:nvSpPr>
          <p:spPr>
            <a:xfrm>
              <a:off x="6750349" y="311547"/>
              <a:ext cx="129519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군집별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해석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40D5B62-EE64-436E-8DA4-BD23EC8FDA1F}"/>
                </a:ext>
              </a:extLst>
            </p:cNvPr>
            <p:cNvCxnSpPr>
              <a:cxnSpLocks/>
            </p:cNvCxnSpPr>
            <p:nvPr/>
          </p:nvCxnSpPr>
          <p:spPr>
            <a:xfrm>
              <a:off x="6672763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CA7828A-88EB-4E8E-A36F-B337F25FFFA3}"/>
                </a:ext>
              </a:extLst>
            </p:cNvPr>
            <p:cNvCxnSpPr>
              <a:cxnSpLocks/>
            </p:cNvCxnSpPr>
            <p:nvPr/>
          </p:nvCxnSpPr>
          <p:spPr>
            <a:xfrm>
              <a:off x="4919902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EC2F9EE-F65A-40B3-B578-B99F858D84D3}"/>
                </a:ext>
              </a:extLst>
            </p:cNvPr>
            <p:cNvCxnSpPr>
              <a:cxnSpLocks/>
            </p:cNvCxnSpPr>
            <p:nvPr/>
          </p:nvCxnSpPr>
          <p:spPr>
            <a:xfrm>
              <a:off x="8123126" y="36448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6BB0355E-1A7C-4410-81F9-1005F3B2C3A5}"/>
                </a:ext>
              </a:extLst>
            </p:cNvPr>
            <p:cNvSpPr/>
            <p:nvPr/>
          </p:nvSpPr>
          <p:spPr>
            <a:xfrm>
              <a:off x="8200714" y="311547"/>
              <a:ext cx="146633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결합 군집 해석</a:t>
              </a:r>
              <a:endParaRPr lang="en-US" sz="1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5E7858A4-8C6E-4AE3-873A-68044816BD1E}"/>
                </a:ext>
              </a:extLst>
            </p:cNvPr>
            <p:cNvSpPr/>
            <p:nvPr/>
          </p:nvSpPr>
          <p:spPr>
            <a:xfrm>
              <a:off x="9848812" y="281576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A142F38-2588-4E0D-BBD8-211F53CC8A67}"/>
              </a:ext>
            </a:extLst>
          </p:cNvPr>
          <p:cNvSpPr txBox="1"/>
          <p:nvPr/>
        </p:nvSpPr>
        <p:spPr>
          <a:xfrm>
            <a:off x="108708" y="954666"/>
            <a:ext cx="833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클러스터 시계열적 유동인구 분석</a:t>
            </a:r>
          </a:p>
        </p:txBody>
      </p:sp>
    </p:spTree>
    <p:extLst>
      <p:ext uri="{BB962C8B-B14F-4D97-AF65-F5344CB8AC3E}">
        <p14:creationId xmlns:p14="http://schemas.microsoft.com/office/powerpoint/2010/main" val="809760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D7925-C0F9-40C1-8281-C74FA2F612FC}"/>
              </a:ext>
            </a:extLst>
          </p:cNvPr>
          <p:cNvSpPr txBox="1">
            <a:spLocks/>
          </p:cNvSpPr>
          <p:nvPr/>
        </p:nvSpPr>
        <p:spPr>
          <a:xfrm>
            <a:off x="1524000" y="2710169"/>
            <a:ext cx="9144000" cy="11123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3944212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A4A9B-3B8A-4D49-9C8D-7ED41174933B}"/>
              </a:ext>
            </a:extLst>
          </p:cNvPr>
          <p:cNvSpPr txBox="1"/>
          <p:nvPr/>
        </p:nvSpPr>
        <p:spPr>
          <a:xfrm>
            <a:off x="626603" y="1025041"/>
            <a:ext cx="418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2BA0F-2CC7-4748-BD99-7C5BF31D43CE}"/>
              </a:ext>
            </a:extLst>
          </p:cNvPr>
          <p:cNvSpPr txBox="1"/>
          <p:nvPr/>
        </p:nvSpPr>
        <p:spPr>
          <a:xfrm>
            <a:off x="2380498" y="1090270"/>
            <a:ext cx="843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F237F-5539-4B44-AF96-513A083CA716}"/>
              </a:ext>
            </a:extLst>
          </p:cNvPr>
          <p:cNvSpPr txBox="1"/>
          <p:nvPr/>
        </p:nvSpPr>
        <p:spPr>
          <a:xfrm>
            <a:off x="6202157" y="2216163"/>
            <a:ext cx="552119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인구가 많고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 지역이 밀집되어 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동부에 </a:t>
            </a:r>
            <a:r>
              <a:rPr lang="ko-KR" altLang="en-US" sz="16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공업지역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존재한다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상부를 기준으로 상업지역과 도로망 또한 밀집되어 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DCF7B-7700-4A79-888B-CD46175320F1}"/>
              </a:ext>
            </a:extLst>
          </p:cNvPr>
          <p:cNvSpPr txBox="1"/>
          <p:nvPr/>
        </p:nvSpPr>
        <p:spPr>
          <a:xfrm>
            <a:off x="498764" y="4265908"/>
            <a:ext cx="910114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지역에서의 </a:t>
            </a:r>
            <a:r>
              <a:rPr lang="ko-KR" altLang="en-US" sz="16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영향을 많이 미치는 변수들은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세 개가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많을수록 교통신고 또한 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함을 알 수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반대로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많을수록 교통신고가 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경향이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영향을 많이 미치는 변수들은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주거용도용적율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네 개가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많을수록 치안신고가 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한다는 것을 알 수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병원의 밀도가 적은 지역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병원 개수에 따른 </a:t>
            </a:r>
            <a:r>
              <a:rPr lang="ko-KR" altLang="en-US" sz="16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건수가 많음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 수 있었다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주 생활권 지역 지역에서는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특이하게 나왔는데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스포츠시설과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주거용도용적률이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적은 곳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그 개수와 크기에 따른 </a:t>
            </a:r>
            <a:r>
              <a:rPr lang="ko-KR" altLang="en-US" sz="16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건수가 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하는데 영향을 미친다는 것도 알 수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5E1D87-0646-4AAB-B05D-C57C4105A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7" y="1461564"/>
            <a:ext cx="2880000" cy="28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53975FC2-BFEB-4551-98E7-46EA54B0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40" y="1393998"/>
            <a:ext cx="2880000" cy="28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C3F340C7-DE2B-49C5-A8F6-D100B71F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12" y="4297438"/>
            <a:ext cx="2160000" cy="19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12F6053-4B60-4E7B-A3B9-62130A9CAF16}"/>
              </a:ext>
            </a:extLst>
          </p:cNvPr>
          <p:cNvSpPr/>
          <p:nvPr/>
        </p:nvSpPr>
        <p:spPr>
          <a:xfrm rot="20915358">
            <a:off x="4706375" y="2783501"/>
            <a:ext cx="482152" cy="8334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4D5F206-86C2-4F71-B18E-93E8AE5403C3}"/>
              </a:ext>
            </a:extLst>
          </p:cNvPr>
          <p:cNvSpPr/>
          <p:nvPr/>
        </p:nvSpPr>
        <p:spPr>
          <a:xfrm rot="1844125">
            <a:off x="5269639" y="3139233"/>
            <a:ext cx="343285" cy="65956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6BE786C-CCA6-463D-BA46-B1B224B6E88C}"/>
              </a:ext>
            </a:extLst>
          </p:cNvPr>
          <p:cNvSpPr/>
          <p:nvPr/>
        </p:nvSpPr>
        <p:spPr>
          <a:xfrm rot="18724292">
            <a:off x="10694052" y="5097736"/>
            <a:ext cx="587080" cy="10271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986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A4A9B-3B8A-4D49-9C8D-7ED41174933B}"/>
              </a:ext>
            </a:extLst>
          </p:cNvPr>
          <p:cNvSpPr txBox="1"/>
          <p:nvPr/>
        </p:nvSpPr>
        <p:spPr>
          <a:xfrm>
            <a:off x="626603" y="1024694"/>
            <a:ext cx="418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2BA0F-2CC7-4748-BD99-7C5BF31D43CE}"/>
              </a:ext>
            </a:extLst>
          </p:cNvPr>
          <p:cNvSpPr txBox="1"/>
          <p:nvPr/>
        </p:nvSpPr>
        <p:spPr>
          <a:xfrm>
            <a:off x="2480087" y="1070860"/>
            <a:ext cx="843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8BBB24-CBBB-4DCA-9107-392F5A56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7" y="1477719"/>
            <a:ext cx="2880000" cy="28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D8835895-F096-4F2F-BFF5-C195E5A4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40" y="1393998"/>
            <a:ext cx="2880000" cy="28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43A4BCFA-35AF-4904-8A71-A7D9F80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12" y="4297438"/>
            <a:ext cx="2160000" cy="19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B3D9DB-F32D-4550-86CD-92FC7B8C5C42}"/>
              </a:ext>
            </a:extLst>
          </p:cNvPr>
          <p:cNvSpPr txBox="1"/>
          <p:nvPr/>
        </p:nvSpPr>
        <p:spPr>
          <a:xfrm>
            <a:off x="6202157" y="2216163"/>
            <a:ext cx="55211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주거지역을 둘러싼 형태를 갖고 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녹지를 제외한 주거지역을 중심으로 도로망이 형성되어 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상업시설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주거지역을 따라 부분부분 존재한다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B701008-5A91-4D54-AE01-29C032F24D3C}"/>
              </a:ext>
            </a:extLst>
          </p:cNvPr>
          <p:cNvSpPr/>
          <p:nvPr/>
        </p:nvSpPr>
        <p:spPr>
          <a:xfrm rot="19967265">
            <a:off x="3631673" y="2945667"/>
            <a:ext cx="375781" cy="62950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4F398A-54F1-43CC-9CE1-693CD236FA96}"/>
              </a:ext>
            </a:extLst>
          </p:cNvPr>
          <p:cNvSpPr txBox="1"/>
          <p:nvPr/>
        </p:nvSpPr>
        <p:spPr>
          <a:xfrm>
            <a:off x="498764" y="4420549"/>
            <a:ext cx="92844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지역에서는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차로수가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많을수록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건수가 많고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교육환경보호구역일수록 교통신고 건수가 적다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초중고가 많고 상업지역면적이 클수록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증가하고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업무시설이 많을수록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 건수가 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오거리가 부분적으로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군집되어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있어도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건수에 큰 영향을 주지는 않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병원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CCTV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 또한 많아도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건수에 영향을 주지 않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횡단보도의 밀도가 적은 곳에서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오히려 횡단보도가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교통사고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건수를 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시키고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병원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유흥주점이 적게 분포하고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주거용도용적율이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적은 곳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그 변수들이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건수를 늘린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7E32C0B-3877-4348-8301-D5EB5ED9C554}"/>
              </a:ext>
            </a:extLst>
          </p:cNvPr>
          <p:cNvSpPr/>
          <p:nvPr/>
        </p:nvSpPr>
        <p:spPr>
          <a:xfrm rot="19784651">
            <a:off x="9818709" y="5131294"/>
            <a:ext cx="587080" cy="10271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54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A4A9B-3B8A-4D49-9C8D-7ED41174933B}"/>
              </a:ext>
            </a:extLst>
          </p:cNvPr>
          <p:cNvSpPr txBox="1"/>
          <p:nvPr/>
        </p:nvSpPr>
        <p:spPr>
          <a:xfrm>
            <a:off x="626603" y="1025041"/>
            <a:ext cx="418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생활권 지역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2BA0F-2CC7-4748-BD99-7C5BF31D43CE}"/>
              </a:ext>
            </a:extLst>
          </p:cNvPr>
          <p:cNvSpPr txBox="1"/>
          <p:nvPr/>
        </p:nvSpPr>
        <p:spPr>
          <a:xfrm>
            <a:off x="2605853" y="1081450"/>
            <a:ext cx="843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0245980-0BC5-4CCC-BEFF-46B13F3B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7" y="1455920"/>
            <a:ext cx="2880000" cy="28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53890691-ED43-4DB9-A79C-7CE8105C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40" y="1393998"/>
            <a:ext cx="2880000" cy="28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9FCE1562-34D3-4310-A907-DFBEBDFB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12" y="4297438"/>
            <a:ext cx="2160000" cy="19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987ADE-9BAA-4EA6-9D90-3080874B111A}"/>
              </a:ext>
            </a:extLst>
          </p:cNvPr>
          <p:cNvSpPr txBox="1"/>
          <p:nvPr/>
        </p:nvSpPr>
        <p:spPr>
          <a:xfrm>
            <a:off x="6202157" y="1999547"/>
            <a:ext cx="55211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하단을 제외하고 대부분 녹지임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오른편에 부분적으로 인구와 </a:t>
            </a:r>
            <a:r>
              <a:rPr lang="ko-KR" altLang="en-US" sz="16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존재함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도로망 또한 녹지를 피해 분포하고 전체적으로 도로망의 밀도가 낮다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28A3CE-0252-4E0F-B2DD-04FF5D3D9BE0}"/>
              </a:ext>
            </a:extLst>
          </p:cNvPr>
          <p:cNvSpPr txBox="1"/>
          <p:nvPr/>
        </p:nvSpPr>
        <p:spPr>
          <a:xfrm>
            <a:off x="498764" y="4189708"/>
            <a:ext cx="928442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지역에서는 </a:t>
            </a:r>
            <a:r>
              <a:rPr lang="ko-KR" altLang="en-US" sz="1400" b="1" dirty="0"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남서부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인구가 부분적으로 존재하는 지역에서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교육환경보호구역이 많으며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건수를 줄인다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치안센터와 병원의 개수가 많고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주거용도용적율의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크기가 클수록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늘린다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차로수가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많다고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건수에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크게 주지 않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동부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인구가 국지적으로 분포하는 부분에서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CCTV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개수와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년이상건축물의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비율이 크더라도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건수에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적은 영향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지역은 특이하게 밀도가 낮은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콜드스팟에서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오히려 더 큰 영향을 주는 변수들이 많은데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차로수가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적고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주거지역면적이 작고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교육환경보호구역이 없는 곳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오히려 이들이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건수를 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시키는 요인이며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업무시설이 적고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횡단보도가 적고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신호등이 적을수록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 변수들이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건수를 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시킨다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년이상건축물비율이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적을수록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상업지역면적이 작을수록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CCTV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개수가 적을수록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유흥주점의 개수가 적을수록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 변수들이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시키는 주요 요인이 됨을 알 수 있었다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744A201-3D1F-475E-9FCA-0C253A8ECC6A}"/>
              </a:ext>
            </a:extLst>
          </p:cNvPr>
          <p:cNvSpPr/>
          <p:nvPr/>
        </p:nvSpPr>
        <p:spPr>
          <a:xfrm rot="19967265">
            <a:off x="5227284" y="2613396"/>
            <a:ext cx="241597" cy="38237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7696CDF-1068-4FD6-8648-3CEDD47580D1}"/>
              </a:ext>
            </a:extLst>
          </p:cNvPr>
          <p:cNvSpPr/>
          <p:nvPr/>
        </p:nvSpPr>
        <p:spPr>
          <a:xfrm rot="18234295">
            <a:off x="10566919" y="4238550"/>
            <a:ext cx="662512" cy="135256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7386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2BA0F-2CC7-4748-BD99-7C5BF31D43CE}"/>
              </a:ext>
            </a:extLst>
          </p:cNvPr>
          <p:cNvSpPr txBox="1"/>
          <p:nvPr/>
        </p:nvSpPr>
        <p:spPr>
          <a:xfrm>
            <a:off x="2554833" y="1073595"/>
            <a:ext cx="843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3A73402-7208-4AB6-981D-DF985E8F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7" y="1268278"/>
            <a:ext cx="2880000" cy="28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0EFF27-D8B1-4DD9-828A-A5E74F6D9801}"/>
              </a:ext>
            </a:extLst>
          </p:cNvPr>
          <p:cNvSpPr txBox="1"/>
          <p:nvPr/>
        </p:nvSpPr>
        <p:spPr>
          <a:xfrm>
            <a:off x="7296151" y="2053626"/>
            <a:ext cx="47910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부분에는 주거환경이고 외곽으로 갈수록 </a:t>
            </a:r>
            <a:r>
              <a:rPr lang="ko-KR" altLang="en-US" sz="16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</a:t>
            </a:r>
            <a:endParaRPr lang="en-US" altLang="ko-KR" sz="1600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인구가 밀집된 곳에 도로망 또한 밀집되어 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24F66-0303-4456-A5C4-1A9E88CABB84}"/>
              </a:ext>
            </a:extLst>
          </p:cNvPr>
          <p:cNvSpPr txBox="1"/>
          <p:nvPr/>
        </p:nvSpPr>
        <p:spPr>
          <a:xfrm>
            <a:off x="498764" y="3920311"/>
            <a:ext cx="1158846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지역은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교육환경보호구역과 업무시설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것을 알 수 있었다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년이상건축물비율이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클수록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유흥주점이 많을수록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하였고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업무시설이 많을수록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치안신고 건수 또한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합치기 이전 군집 별로 다른 분포가 나타나기도 했는데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하단의 군집인 </a:t>
            </a:r>
            <a:r>
              <a:rPr lang="ko-KR" altLang="en-US" sz="1400" dirty="0"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400" dirty="0"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dirty="0"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주거지역면적이 높을수록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또한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CCTV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개수가 많을수록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 건축물의 개수가 많아도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주지 못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했으며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병원이 많아도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주지 못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오히려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차로수나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교육환경보호구역이 거의 분포하지 않는 부분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그 개수가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교통사고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건수를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시키는 요인이었고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공동주거건축물은 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시키는 요인이었다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병원의 개수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스포츠시설의 개수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업무시설의 개수 또한 적을수록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그 변수가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시키는 요인이었다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b="1" dirty="0"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400" b="1" dirty="0"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횡단보도가 적을수록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늘리는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 영향을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CCTV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늘리는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 영향을 주었고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줄이는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주거용도용적율은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크기가 작을수록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줄이는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 영향을 주었다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b="1" dirty="0"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lang="en-US" altLang="ko-KR" sz="1400" b="1" dirty="0"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치안센터의 개수가 적을수록 치안센터가 치안신고를 늘리는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 영향을 주었다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65374D-59AE-48E8-B162-6550DC72FDDD}"/>
              </a:ext>
            </a:extLst>
          </p:cNvPr>
          <p:cNvGrpSpPr/>
          <p:nvPr/>
        </p:nvGrpSpPr>
        <p:grpSpPr>
          <a:xfrm>
            <a:off x="5138699" y="1755341"/>
            <a:ext cx="2160000" cy="1996744"/>
            <a:chOff x="10323812" y="1992388"/>
            <a:chExt cx="2160000" cy="1996744"/>
          </a:xfrm>
        </p:grpSpPr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7BBF59F4-3443-4FA8-813C-A0CFD71A8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812" y="1992388"/>
              <a:ext cx="2160000" cy="1996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9221149-C1FD-45DA-8FEF-658396D44FBF}"/>
                </a:ext>
              </a:extLst>
            </p:cNvPr>
            <p:cNvSpPr/>
            <p:nvPr/>
          </p:nvSpPr>
          <p:spPr>
            <a:xfrm rot="20396351">
              <a:off x="10936075" y="2331505"/>
              <a:ext cx="513372" cy="161868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B97751-C986-468D-AF10-1DDCCDFBD1A0}"/>
              </a:ext>
            </a:extLst>
          </p:cNvPr>
          <p:cNvGrpSpPr/>
          <p:nvPr/>
        </p:nvGrpSpPr>
        <p:grpSpPr>
          <a:xfrm>
            <a:off x="3105526" y="1592085"/>
            <a:ext cx="2160000" cy="2160000"/>
            <a:chOff x="3237840" y="1393998"/>
            <a:chExt cx="2880000" cy="2885581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6FCAF05C-678C-48FB-ADDC-FF4B94DAF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840" y="1393998"/>
              <a:ext cx="2880000" cy="2885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AE4E4F3-1AC6-4840-A0D9-FA86773CD162}"/>
                </a:ext>
              </a:extLst>
            </p:cNvPr>
            <p:cNvSpPr/>
            <p:nvPr/>
          </p:nvSpPr>
          <p:spPr>
            <a:xfrm rot="20396351">
              <a:off x="4282526" y="3216710"/>
              <a:ext cx="513372" cy="97668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A203EAB-A0FE-4B7B-B288-C0121F5979AF}"/>
                </a:ext>
              </a:extLst>
            </p:cNvPr>
            <p:cNvSpPr/>
            <p:nvPr/>
          </p:nvSpPr>
          <p:spPr>
            <a:xfrm rot="20396351">
              <a:off x="3958383" y="1933779"/>
              <a:ext cx="652986" cy="50307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5A4A9B-3B8A-4D49-9C8D-7ED41174933B}"/>
              </a:ext>
            </a:extLst>
          </p:cNvPr>
          <p:cNvSpPr txBox="1"/>
          <p:nvPr/>
        </p:nvSpPr>
        <p:spPr>
          <a:xfrm>
            <a:off x="626603" y="1025041"/>
            <a:ext cx="418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</a:p>
        </p:txBody>
      </p:sp>
    </p:spTree>
    <p:extLst>
      <p:ext uri="{BB962C8B-B14F-4D97-AF65-F5344CB8AC3E}">
        <p14:creationId xmlns:p14="http://schemas.microsoft.com/office/powerpoint/2010/main" val="2459809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A4A9B-3B8A-4D49-9C8D-7ED41174933B}"/>
              </a:ext>
            </a:extLst>
          </p:cNvPr>
          <p:cNvSpPr txBox="1"/>
          <p:nvPr/>
        </p:nvSpPr>
        <p:spPr>
          <a:xfrm>
            <a:off x="626603" y="1025041"/>
            <a:ext cx="418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방안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2BA0F-2CC7-4748-BD99-7C5BF31D43CE}"/>
              </a:ext>
            </a:extLst>
          </p:cNvPr>
          <p:cNvSpPr txBox="1"/>
          <p:nvPr/>
        </p:nvSpPr>
        <p:spPr>
          <a:xfrm>
            <a:off x="594678" y="1457588"/>
            <a:ext cx="1094728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신고를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늘리는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변수들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신고를 늘리는 변수들의 경우 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1B384C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범죄예방순찰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방향으로 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범죄예방순찰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선제적이고 예방적인 순찰활동으로 미리 신고가 일어날 것이라고 예측되는 시간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장소에 순찰 인력을 배치하는 방법이다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효율적인 신고 관리를 할 수 있다는 장점이 있으며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신뢰할 수 있는 지리적인 분석과 인사이트를 바탕으로 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지리적 시각화를 바탕으로 신고를 증가시킬 것이라 예상되는 지역적인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시설적인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물리적인 요소들과 그 위치를 파악했으므로 이를 이용하여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임의적 예방순찰을 위한 순찰 지도를 재편성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요점순찰 지역을 선정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데 도움이 될 수 있을 것이다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임의적 예방순찰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지역경찰관서에서 취약하다고 여기는 지역들을 임의적으로 선정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순찰을 실시하는 정선순찰방식과 특별한 노선을 정하지 않고 이곳저곳을 자율적으로 돌아다니는 난선순찰방식으로 세분화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요점순찰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소수의 주요 취약지역을 선정하여 자율적으로 순찰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신고를 </a:t>
            </a:r>
            <a:r>
              <a:rPr lang="ko-KR" altLang="en-US" sz="1400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줄이는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변수들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신고를 줄이는 변수들을 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1B384C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도시설계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1B384C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1B384C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건축물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1B384C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활용할 수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분석을 바탕으로 </a:t>
            </a: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교통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치안 신고를 감소시키는 건축물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파악하였으므로 이를 활용하여 건축물을 지을 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신고의 감소를 야기하는 환경을 조성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있을 것이다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2479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A4A9B-3B8A-4D49-9C8D-7ED41174933B}"/>
              </a:ext>
            </a:extLst>
          </p:cNvPr>
          <p:cNvSpPr txBox="1"/>
          <p:nvPr/>
        </p:nvSpPr>
        <p:spPr>
          <a:xfrm>
            <a:off x="626603" y="1025041"/>
            <a:ext cx="750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범죄예방순찰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F237F-5539-4B44-AF96-513A083CA716}"/>
              </a:ext>
            </a:extLst>
          </p:cNvPr>
          <p:cNvSpPr txBox="1"/>
          <p:nvPr/>
        </p:nvSpPr>
        <p:spPr>
          <a:xfrm>
            <a:off x="516428" y="1394373"/>
            <a:ext cx="74655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시간대별</a:t>
            </a:r>
            <a:endParaRPr lang="en-US" altLang="ko-KR" sz="1400" b="1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5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유동인구가 많다면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교통인구가 많아 교통신고 건수 또한 증가할 것이고 주말을 제외하고는 요일에 영향을 덜 받는다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반면 치안신고는 요일의 영향을 크게 받으므로 유동인구가 집중되고 신고건수가 많은 시간대 및 요일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월과 순찰 인력을 집중시키면 교통신고에 의한 업무 과중을 줄일 수 있다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수원시별 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81, 82p 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endParaRPr lang="en-US" altLang="ko-KR" sz="12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215A2909-409F-4A8D-B01C-E89FF524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15" y="1538154"/>
            <a:ext cx="3541957" cy="222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331A007-DCB3-4B74-A4D8-52981668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98" y="2416783"/>
            <a:ext cx="1913990" cy="12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C7358514-601C-49EE-9567-1F1233E1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33" y="2326330"/>
            <a:ext cx="2193321" cy="13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B0E47076-14E5-49A7-9415-CE324CBD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38" y="2310921"/>
            <a:ext cx="2328081" cy="132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2570B8-0DBF-4A53-BACF-948567F5D82C}"/>
              </a:ext>
            </a:extLst>
          </p:cNvPr>
          <p:cNvSpPr txBox="1"/>
          <p:nvPr/>
        </p:nvSpPr>
        <p:spPr>
          <a:xfrm>
            <a:off x="519750" y="3955666"/>
            <a:ext cx="1115582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장소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위치별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교통신고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0" lang="en-US" altLang="ko-KR" sz="3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분석결과 모든 군집에서 </a:t>
            </a:r>
            <a:r>
              <a:rPr lang="ko-KR" altLang="en-US" sz="12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교통신고가 감소한다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 </a:t>
            </a:r>
            <a:r>
              <a:rPr lang="ko-KR" altLang="en-US" sz="120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등의 변수에 대해서는 결합 군집에 따라 교통신고에 미치는 영향이 다르므로 서로 다르게 인력을 배치하면 효율적으로 교통신고를 관리할 수 있다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A5D282-8C5B-4F78-A617-0DD7391612F6}"/>
              </a:ext>
            </a:extLst>
          </p:cNvPr>
          <p:cNvSpPr txBox="1"/>
          <p:nvPr/>
        </p:nvSpPr>
        <p:spPr>
          <a:xfrm>
            <a:off x="485568" y="3682327"/>
            <a:ext cx="29657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금요일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목요일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수요일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월요일</a:t>
            </a:r>
            <a:r>
              <a:rPr lang="en-US" altLang="ko-KR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토요일</a:t>
            </a:r>
            <a:r>
              <a:rPr lang="en-US" altLang="ko-KR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일요일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E5D380-2C97-433F-9795-E6EFFCC45DFB}"/>
              </a:ext>
            </a:extLst>
          </p:cNvPr>
          <p:cNvSpPr txBox="1"/>
          <p:nvPr/>
        </p:nvSpPr>
        <p:spPr>
          <a:xfrm>
            <a:off x="3869887" y="3682327"/>
            <a:ext cx="2184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&gt;10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&gt;9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&gt;7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en-US" altLang="ko-KR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…&gt;2</a:t>
            </a:r>
            <a:r>
              <a:rPr lang="ko-KR" altLang="en-US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&gt;3</a:t>
            </a:r>
            <a:r>
              <a:rPr lang="ko-KR" altLang="en-US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6AE5C5-CC14-465B-B4EA-A2D4A9AD933D}"/>
              </a:ext>
            </a:extLst>
          </p:cNvPr>
          <p:cNvSpPr txBox="1"/>
          <p:nvPr/>
        </p:nvSpPr>
        <p:spPr>
          <a:xfrm>
            <a:off x="7889547" y="3682327"/>
            <a:ext cx="3583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퇴근시간대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출근시간대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심야시간대</a:t>
            </a:r>
            <a:r>
              <a:rPr lang="en-US" altLang="ko-KR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새벽시간대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4AB00BB-EC2F-45B8-9F46-7B7E8A2F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82" y="4752428"/>
            <a:ext cx="2386766" cy="222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8">
            <a:extLst>
              <a:ext uri="{FF2B5EF4-FFF2-40B4-BE49-F238E27FC236}">
                <a16:creationId xmlns:a16="http://schemas.microsoft.com/office/drawing/2014/main" id="{6D8BFD9B-B584-4CAA-842B-6E3D6E6FB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7" y="4804434"/>
            <a:ext cx="2213174" cy="21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6">
            <a:extLst>
              <a:ext uri="{FF2B5EF4-FFF2-40B4-BE49-F238E27FC236}">
                <a16:creationId xmlns:a16="http://schemas.microsoft.com/office/drawing/2014/main" id="{FAF723C3-5DA6-4725-B4C7-45104CCBD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866" y="4799837"/>
            <a:ext cx="2213174" cy="21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91DBB889-A0D0-4881-AE7A-D2C657B42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88" b="1"/>
          <a:stretch/>
        </p:blipFill>
        <p:spPr bwMode="auto">
          <a:xfrm>
            <a:off x="7941586" y="4824190"/>
            <a:ext cx="2051033" cy="21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86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>
            <a:extLst>
              <a:ext uri="{FF2B5EF4-FFF2-40B4-BE49-F238E27FC236}">
                <a16:creationId xmlns:a16="http://schemas.microsoft.com/office/drawing/2014/main" id="{7952766B-4B01-43E4-A474-3E6979037EE6}"/>
              </a:ext>
            </a:extLst>
          </p:cNvPr>
          <p:cNvSpPr txBox="1">
            <a:spLocks/>
          </p:cNvSpPr>
          <p:nvPr/>
        </p:nvSpPr>
        <p:spPr>
          <a:xfrm>
            <a:off x="87796" y="1025354"/>
            <a:ext cx="3460903" cy="333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치안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무질서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범죄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설명변수 구축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0F48D8F9-9647-4ACC-BBE3-633F7FB940AA}"/>
              </a:ext>
            </a:extLst>
          </p:cNvPr>
          <p:cNvSpPr txBox="1">
            <a:spLocks/>
          </p:cNvSpPr>
          <p:nvPr/>
        </p:nvSpPr>
        <p:spPr>
          <a:xfrm>
            <a:off x="3149141" y="1059720"/>
            <a:ext cx="8142193" cy="333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무질서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관련 선행연구와 제공데이터 목록을 참고하여 설명변수를 다음과 같이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영역으로 구축한다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D85C889-FF16-41C7-ACF5-E08DD70F93A2}"/>
              </a:ext>
            </a:extLst>
          </p:cNvPr>
          <p:cNvSpPr/>
          <p:nvPr/>
        </p:nvSpPr>
        <p:spPr>
          <a:xfrm>
            <a:off x="2860501" y="1851286"/>
            <a:ext cx="371850" cy="268273"/>
          </a:xfrm>
          <a:prstGeom prst="rightArrow">
            <a:avLst/>
          </a:prstGeom>
          <a:solidFill>
            <a:srgbClr val="56D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ABC56F65-B473-485C-99A3-D0C3AD0DE44C}"/>
              </a:ext>
            </a:extLst>
          </p:cNvPr>
          <p:cNvSpPr txBox="1">
            <a:spLocks/>
          </p:cNvSpPr>
          <p:nvPr/>
        </p:nvSpPr>
        <p:spPr>
          <a:xfrm>
            <a:off x="3032370" y="1717580"/>
            <a:ext cx="5066093" cy="535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용도지역도로 구축한 자료는 법적으로 지정된 용도를 기준으로 분석한다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토지이용 요인을 통해 해당 토지의 실제적 이용행태를 반영한다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BF1B22-2629-4C97-AB17-5F936E98A942}"/>
              </a:ext>
            </a:extLst>
          </p:cNvPr>
          <p:cNvGrpSpPr/>
          <p:nvPr/>
        </p:nvGrpSpPr>
        <p:grpSpPr>
          <a:xfrm>
            <a:off x="208827" y="1402576"/>
            <a:ext cx="2477138" cy="1272886"/>
            <a:chOff x="8877573" y="2626465"/>
            <a:chExt cx="2253386" cy="115791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CCB49A2-44B4-4057-B87D-EB2422FB2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7573" y="2626465"/>
              <a:ext cx="2253386" cy="115791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72913D4-CA56-429A-8371-D3E118A7AABF}"/>
                </a:ext>
              </a:extLst>
            </p:cNvPr>
            <p:cNvSpPr/>
            <p:nvPr/>
          </p:nvSpPr>
          <p:spPr>
            <a:xfrm>
              <a:off x="9515791" y="3101634"/>
              <a:ext cx="1615168" cy="344950"/>
            </a:xfrm>
            <a:prstGeom prst="rect">
              <a:avLst/>
            </a:prstGeom>
            <a:noFill/>
            <a:ln w="19050">
              <a:solidFill>
                <a:srgbClr val="56D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30DF70F-CD11-406B-8E94-876522534DDE}"/>
              </a:ext>
            </a:extLst>
          </p:cNvPr>
          <p:cNvGrpSpPr/>
          <p:nvPr/>
        </p:nvGrpSpPr>
        <p:grpSpPr>
          <a:xfrm>
            <a:off x="168274" y="2719946"/>
            <a:ext cx="11892607" cy="4039311"/>
            <a:chOff x="168274" y="2648826"/>
            <a:chExt cx="11892607" cy="40393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310C22B-3B8C-437D-8D1C-702D3A22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4" y="2747105"/>
              <a:ext cx="6447308" cy="38851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CD8B23A-3140-426D-BFC1-B2E41D476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121" y="2648826"/>
              <a:ext cx="5329760" cy="403931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0861B1-709C-433E-ADFF-B957ABB74826}"/>
              </a:ext>
            </a:extLst>
          </p:cNvPr>
          <p:cNvGrpSpPr/>
          <p:nvPr/>
        </p:nvGrpSpPr>
        <p:grpSpPr>
          <a:xfrm>
            <a:off x="208827" y="293151"/>
            <a:ext cx="11983173" cy="444797"/>
            <a:chOff x="208827" y="293151"/>
            <a:chExt cx="11983173" cy="444797"/>
          </a:xfrm>
        </p:grpSpPr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4CC6FA95-9579-401F-9142-83AB1E530D31}"/>
                </a:ext>
              </a:extLst>
            </p:cNvPr>
            <p:cNvSpPr/>
            <p:nvPr/>
          </p:nvSpPr>
          <p:spPr>
            <a:xfrm>
              <a:off x="208827" y="311547"/>
              <a:ext cx="2927912" cy="39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02.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활용변수 정의</a:t>
              </a:r>
              <a:endPara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endParaRP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4CF8107D-9F20-4237-ADC3-B1F7C3FE714B}"/>
                </a:ext>
              </a:extLst>
            </p:cNvPr>
            <p:cNvSpPr/>
            <p:nvPr/>
          </p:nvSpPr>
          <p:spPr>
            <a:xfrm>
              <a:off x="3105107" y="318788"/>
              <a:ext cx="1647261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목록</a:t>
              </a:r>
              <a:endParaRPr 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DEF8ADD1-1466-4E98-931E-658B08E651AF}"/>
                </a:ext>
              </a:extLst>
            </p:cNvPr>
            <p:cNvSpPr/>
            <p:nvPr/>
          </p:nvSpPr>
          <p:spPr>
            <a:xfrm>
              <a:off x="4922332" y="318788"/>
              <a:ext cx="2056147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및 추출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56039154-551E-4606-9ADE-C20C5AB1B0FF}"/>
                </a:ext>
              </a:extLst>
            </p:cNvPr>
            <p:cNvSpPr/>
            <p:nvPr/>
          </p:nvSpPr>
          <p:spPr>
            <a:xfrm>
              <a:off x="7341847" y="318788"/>
              <a:ext cx="857163" cy="39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EDA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6C50B03-E059-4BAA-9EF7-E3660D40F6E3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02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6E9F646-612A-4093-BDFC-5137A33276B1}"/>
                </a:ext>
              </a:extLst>
            </p:cNvPr>
            <p:cNvCxnSpPr>
              <a:cxnSpLocks/>
            </p:cNvCxnSpPr>
            <p:nvPr/>
          </p:nvCxnSpPr>
          <p:spPr>
            <a:xfrm>
              <a:off x="4671345" y="387637"/>
              <a:ext cx="0" cy="25582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D3F93568-0C68-4EBA-AD27-D7FF2DDE3493}"/>
                </a:ext>
              </a:extLst>
            </p:cNvPr>
            <p:cNvSpPr/>
            <p:nvPr/>
          </p:nvSpPr>
          <p:spPr>
            <a:xfrm>
              <a:off x="9783184" y="293151"/>
              <a:ext cx="2408816" cy="4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panose="020B0606030504020204" pitchFamily="34" charset="0"/>
                </a:rPr>
                <a:t>C O M P A S</a:t>
              </a: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32CDB9-A96B-4B61-AC82-0033788522CF}"/>
              </a:ext>
            </a:extLst>
          </p:cNvPr>
          <p:cNvSpPr/>
          <p:nvPr/>
        </p:nvSpPr>
        <p:spPr>
          <a:xfrm>
            <a:off x="8099046" y="1420869"/>
            <a:ext cx="3884710" cy="10081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토지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용도지역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생활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시설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안전요인 등 다양한 데이터를 활용해 지역 특성과 사회구조적 특성을 이해하고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112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데이터와의 인과관계를 고려한다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3556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CA827382-B854-487C-A340-12505D3B8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921" y="899086"/>
            <a:ext cx="1800000" cy="17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EC90AE-8C7D-430A-A635-7E4EB7DACA05}"/>
              </a:ext>
            </a:extLst>
          </p:cNvPr>
          <p:cNvSpPr txBox="1"/>
          <p:nvPr/>
        </p:nvSpPr>
        <p:spPr>
          <a:xfrm>
            <a:off x="7740920" y="1054063"/>
            <a:ext cx="349820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endParaRPr lang="en-US" altLang="ko-KR" sz="14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지역의 경우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곳을 중점적으로 인력을 배치하면 효율적이다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오거리에 대한 영향을 배재하고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밀도가 적은 곳에서 횡단보도가 교통사건 건수에 미치는 영향이 크므로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지역에 인력을 배치한다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7" name="Picture 8">
            <a:extLst>
              <a:ext uri="{FF2B5EF4-FFF2-40B4-BE49-F238E27FC236}">
                <a16:creationId xmlns:a16="http://schemas.microsoft.com/office/drawing/2014/main" id="{7798F83B-048A-4A16-85FF-32651E16C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"/>
          <a:stretch/>
        </p:blipFill>
        <p:spPr bwMode="auto">
          <a:xfrm>
            <a:off x="6784948" y="2543605"/>
            <a:ext cx="1260000" cy="118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8F7E8AC1-4274-4A5E-8563-1F7B02B8F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"/>
          <a:stretch/>
        </p:blipFill>
        <p:spPr bwMode="auto">
          <a:xfrm>
            <a:off x="10076686" y="2505928"/>
            <a:ext cx="1260000" cy="11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3235604B-B307-49C8-B08C-3D98DDC52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"/>
          <a:stretch/>
        </p:blipFill>
        <p:spPr bwMode="auto">
          <a:xfrm>
            <a:off x="8426745" y="2527895"/>
            <a:ext cx="1260000" cy="11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97E62854-3CA1-4AD8-9531-9C57E32A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1" y="913911"/>
            <a:ext cx="1800000" cy="17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3A67DDA-9FC5-42C9-9B45-878B3B3C61C9}"/>
              </a:ext>
            </a:extLst>
          </p:cNvPr>
          <p:cNvSpPr txBox="1"/>
          <p:nvPr/>
        </p:nvSpPr>
        <p:spPr>
          <a:xfrm>
            <a:off x="2349148" y="1238728"/>
            <a:ext cx="339458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지역의 경우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몰려 있는 지역을 집중적으로 교통신고를 탐색하면 되며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반면 공동주거건축물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업무시설이 많은 곳은 치안 순찰의 후순위로 두어도 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8" name="Picture 4">
            <a:extLst>
              <a:ext uri="{FF2B5EF4-FFF2-40B4-BE49-F238E27FC236}">
                <a16:creationId xmlns:a16="http://schemas.microsoft.com/office/drawing/2014/main" id="{A5028FCF-5B9B-4633-A35B-C18089927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7"/>
          <a:stretch/>
        </p:blipFill>
        <p:spPr bwMode="auto">
          <a:xfrm>
            <a:off x="1044087" y="2536608"/>
            <a:ext cx="1260000" cy="11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>
            <a:extLst>
              <a:ext uri="{FF2B5EF4-FFF2-40B4-BE49-F238E27FC236}">
                <a16:creationId xmlns:a16="http://schemas.microsoft.com/office/drawing/2014/main" id="{BE98A0F8-FECB-439C-BCF4-E0DE11E5E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7"/>
          <a:stretch/>
        </p:blipFill>
        <p:spPr bwMode="auto">
          <a:xfrm>
            <a:off x="4326158" y="2510086"/>
            <a:ext cx="1260000" cy="11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>
            <a:extLst>
              <a:ext uri="{FF2B5EF4-FFF2-40B4-BE49-F238E27FC236}">
                <a16:creationId xmlns:a16="http://schemas.microsoft.com/office/drawing/2014/main" id="{F49334D5-2EF1-446F-B314-853E68CD8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5"/>
          <a:stretch/>
        </p:blipFill>
        <p:spPr bwMode="auto">
          <a:xfrm>
            <a:off x="2684277" y="2525038"/>
            <a:ext cx="1260000" cy="118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1B89B3A-3989-49E0-821F-8F5DB9586FD9}"/>
              </a:ext>
            </a:extLst>
          </p:cNvPr>
          <p:cNvSpPr txBox="1"/>
          <p:nvPr/>
        </p:nvSpPr>
        <p:spPr>
          <a:xfrm>
            <a:off x="6925290" y="3617259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58A724-4B4D-4465-A7B2-38F9EF9A6B6C}"/>
              </a:ext>
            </a:extLst>
          </p:cNvPr>
          <p:cNvSpPr txBox="1"/>
          <p:nvPr/>
        </p:nvSpPr>
        <p:spPr>
          <a:xfrm>
            <a:off x="10204431" y="3611571"/>
            <a:ext cx="16922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8D7E3A-25C6-45AF-BB69-57C0596B0640}"/>
              </a:ext>
            </a:extLst>
          </p:cNvPr>
          <p:cNvSpPr txBox="1"/>
          <p:nvPr/>
        </p:nvSpPr>
        <p:spPr>
          <a:xfrm>
            <a:off x="8764275" y="3596712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오거리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40028AF-678F-40BA-BAFA-0AFBE29DEA9F}"/>
              </a:ext>
            </a:extLst>
          </p:cNvPr>
          <p:cNvSpPr txBox="1"/>
          <p:nvPr/>
        </p:nvSpPr>
        <p:spPr>
          <a:xfrm>
            <a:off x="1104499" y="3581988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AB2E843-CB13-4570-A5AD-E615841309FC}"/>
              </a:ext>
            </a:extLst>
          </p:cNvPr>
          <p:cNvSpPr txBox="1"/>
          <p:nvPr/>
        </p:nvSpPr>
        <p:spPr>
          <a:xfrm>
            <a:off x="2846431" y="3581988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16FDD9A-C75B-4305-9B15-A6228F013E07}"/>
              </a:ext>
            </a:extLst>
          </p:cNvPr>
          <p:cNvSpPr txBox="1"/>
          <p:nvPr/>
        </p:nvSpPr>
        <p:spPr>
          <a:xfrm>
            <a:off x="4319243" y="3555466"/>
            <a:ext cx="16922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D8E854DA-08EF-43CE-8C6B-26AD14CD5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0" y="3867466"/>
            <a:ext cx="1800000" cy="17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A9B2F238-7FF1-41F5-A7A9-906029BD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848" y="3820412"/>
            <a:ext cx="1800000" cy="17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3612FA9-0E68-4FD9-AC50-1A5D9BE4B831}"/>
              </a:ext>
            </a:extLst>
          </p:cNvPr>
          <p:cNvSpPr txBox="1"/>
          <p:nvPr/>
        </p:nvSpPr>
        <p:spPr>
          <a:xfrm>
            <a:off x="7740921" y="4020316"/>
            <a:ext cx="359013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endParaRPr lang="en-US" altLang="ko-KR" sz="14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하단에서는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높을수록 교통신고가 증가하고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교통신고를 감소시키므로 전자에 인력을 더 배치한다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상단에서는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가 적은 지역에서 그에 대한 교통신고의 영향이 크므로 인력을 배치한다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C9C24F-63BE-4464-8843-2A33E40B7481}"/>
              </a:ext>
            </a:extLst>
          </p:cNvPr>
          <p:cNvSpPr txBox="1"/>
          <p:nvPr/>
        </p:nvSpPr>
        <p:spPr>
          <a:xfrm>
            <a:off x="2244463" y="4037710"/>
            <a:ext cx="33989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생활권 지역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생활권 지역은 대체로 </a:t>
            </a:r>
            <a:r>
              <a:rPr lang="ko-KR" altLang="en-US" sz="1200" b="1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120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적을수록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작을수록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적을수록 이들이 교통신고 건수를 증가시키므로 인력을 집중 배치하면 효율적이다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차로수가</a:t>
            </a:r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적은 지역을 제외하면 교통신고에 영향을 크게 주지 않음으로 유의한다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5ED868D6-E511-41C3-B766-3EFEC89C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98" y="5538587"/>
            <a:ext cx="1260000" cy="11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61FD0DDE-88DF-4548-B51E-F1B289480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"/>
          <a:stretch/>
        </p:blipFill>
        <p:spPr bwMode="auto">
          <a:xfrm>
            <a:off x="2625519" y="5413241"/>
            <a:ext cx="1260000" cy="122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2">
            <a:extLst>
              <a:ext uri="{FF2B5EF4-FFF2-40B4-BE49-F238E27FC236}">
                <a16:creationId xmlns:a16="http://schemas.microsoft.com/office/drawing/2014/main" id="{C10E174E-41F3-4961-BDD1-B9829DAC8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 bwMode="auto">
          <a:xfrm>
            <a:off x="4231462" y="5424726"/>
            <a:ext cx="1260000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9E81C20D-9A19-4B25-8F64-D0117F76B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/>
          <a:stretch/>
        </p:blipFill>
        <p:spPr bwMode="auto">
          <a:xfrm>
            <a:off x="6798155" y="5413242"/>
            <a:ext cx="1260000" cy="121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91D3E4AE-8ECD-43B4-A06A-AB609EDB1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 bwMode="auto">
          <a:xfrm>
            <a:off x="8438344" y="5377278"/>
            <a:ext cx="1260000" cy="121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>
            <a:extLst>
              <a:ext uri="{FF2B5EF4-FFF2-40B4-BE49-F238E27FC236}">
                <a16:creationId xmlns:a16="http://schemas.microsoft.com/office/drawing/2014/main" id="{B6933B8A-F68A-49C8-B90C-F2E414D1C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"/>
          <a:stretch/>
        </p:blipFill>
        <p:spPr bwMode="auto">
          <a:xfrm>
            <a:off x="10089893" y="5418635"/>
            <a:ext cx="1260000" cy="118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8FD8F18-7DB9-4E36-81AD-4F84DFD50863}"/>
              </a:ext>
            </a:extLst>
          </p:cNvPr>
          <p:cNvSpPr txBox="1"/>
          <p:nvPr/>
        </p:nvSpPr>
        <p:spPr>
          <a:xfrm>
            <a:off x="6719131" y="6580186"/>
            <a:ext cx="16014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AA3504-B33B-474F-841C-F8378A619671}"/>
              </a:ext>
            </a:extLst>
          </p:cNvPr>
          <p:cNvSpPr txBox="1"/>
          <p:nvPr/>
        </p:nvSpPr>
        <p:spPr>
          <a:xfrm>
            <a:off x="8523284" y="6580187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46D9BE-C611-4295-AAD5-440191F5F08A}"/>
              </a:ext>
            </a:extLst>
          </p:cNvPr>
          <p:cNvSpPr txBox="1"/>
          <p:nvPr/>
        </p:nvSpPr>
        <p:spPr>
          <a:xfrm>
            <a:off x="10256818" y="6551622"/>
            <a:ext cx="16922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7C6D9E-4015-4BAA-9FB6-788066FE0869}"/>
              </a:ext>
            </a:extLst>
          </p:cNvPr>
          <p:cNvSpPr txBox="1"/>
          <p:nvPr/>
        </p:nvSpPr>
        <p:spPr>
          <a:xfrm>
            <a:off x="1296699" y="6624062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도로망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5852F5D-555B-44A0-95AD-588976B3C01A}"/>
              </a:ext>
            </a:extLst>
          </p:cNvPr>
          <p:cNvSpPr txBox="1"/>
          <p:nvPr/>
        </p:nvSpPr>
        <p:spPr>
          <a:xfrm>
            <a:off x="2819378" y="6590959"/>
            <a:ext cx="16922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차로수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C046FE-F52B-49AB-9CA4-19A7158CC3E6}"/>
              </a:ext>
            </a:extLst>
          </p:cNvPr>
          <p:cNvSpPr txBox="1"/>
          <p:nvPr/>
        </p:nvSpPr>
        <p:spPr>
          <a:xfrm>
            <a:off x="4249916" y="6582033"/>
            <a:ext cx="16922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C85B46-7727-4E04-BCB1-B5EBBC208D9F}"/>
              </a:ext>
            </a:extLst>
          </p:cNvPr>
          <p:cNvCxnSpPr/>
          <p:nvPr/>
        </p:nvCxnSpPr>
        <p:spPr>
          <a:xfrm>
            <a:off x="1206616" y="3873933"/>
            <a:ext cx="9778768" cy="0"/>
          </a:xfrm>
          <a:prstGeom prst="line">
            <a:avLst/>
          </a:prstGeom>
          <a:ln>
            <a:solidFill>
              <a:srgbClr val="CEE1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675B5F-75A6-43EB-8F91-9B570AA6453C}"/>
              </a:ext>
            </a:extLst>
          </p:cNvPr>
          <p:cNvCxnSpPr/>
          <p:nvPr/>
        </p:nvCxnSpPr>
        <p:spPr>
          <a:xfrm>
            <a:off x="5905848" y="1238728"/>
            <a:ext cx="0" cy="5212872"/>
          </a:xfrm>
          <a:prstGeom prst="line">
            <a:avLst/>
          </a:prstGeom>
          <a:ln>
            <a:solidFill>
              <a:srgbClr val="CEE1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043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2D3E72A-091E-46A3-9A7C-EDEB0A51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95" y="2449767"/>
            <a:ext cx="2520000" cy="25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2B0249B-1499-4F7D-A50A-047040DA554D}"/>
              </a:ext>
            </a:extLst>
          </p:cNvPr>
          <p:cNvSpPr txBox="1"/>
          <p:nvPr/>
        </p:nvSpPr>
        <p:spPr>
          <a:xfrm>
            <a:off x="6789012" y="5107319"/>
            <a:ext cx="1942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생활권 지역</a:t>
            </a:r>
            <a:endParaRPr lang="en-US" altLang="ko-KR" sz="10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교통 순찰 구역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FE2340-68F1-4E02-A1D2-7EF7D887FED9}"/>
              </a:ext>
            </a:extLst>
          </p:cNvPr>
          <p:cNvSpPr txBox="1"/>
          <p:nvPr/>
        </p:nvSpPr>
        <p:spPr>
          <a:xfrm>
            <a:off x="9511492" y="5104152"/>
            <a:ext cx="20260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endParaRPr lang="en-US" altLang="ko-KR" sz="10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교통 순찰 구역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3" name="Picture 4">
            <a:extLst>
              <a:ext uri="{FF2B5EF4-FFF2-40B4-BE49-F238E27FC236}">
                <a16:creationId xmlns:a16="http://schemas.microsoft.com/office/drawing/2014/main" id="{4D87A1E0-635F-467E-A8DF-C9DD72EA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6" y="2449767"/>
            <a:ext cx="2520000" cy="25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7057CB1-E4EC-4B3F-A97D-B9A7DE56EA53}"/>
              </a:ext>
            </a:extLst>
          </p:cNvPr>
          <p:cNvSpPr txBox="1"/>
          <p:nvPr/>
        </p:nvSpPr>
        <p:spPr>
          <a:xfrm>
            <a:off x="1143000" y="5107319"/>
            <a:ext cx="1638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endParaRPr lang="en-US" altLang="ko-KR" sz="10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교통 순찰 구역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" name="Picture 8">
            <a:extLst>
              <a:ext uri="{FF2B5EF4-FFF2-40B4-BE49-F238E27FC236}">
                <a16:creationId xmlns:a16="http://schemas.microsoft.com/office/drawing/2014/main" id="{CB7AA541-055D-411E-806D-E3A2BDDE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01" y="2449767"/>
            <a:ext cx="2520000" cy="25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EB04829-4E28-4504-AD54-A699E2A33021}"/>
              </a:ext>
            </a:extLst>
          </p:cNvPr>
          <p:cNvSpPr txBox="1"/>
          <p:nvPr/>
        </p:nvSpPr>
        <p:spPr>
          <a:xfrm>
            <a:off x="4136804" y="5107319"/>
            <a:ext cx="1638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endParaRPr lang="en-US" altLang="ko-KR" sz="10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교통 순찰 구역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74967BB-1CDC-405D-8B07-6E4418BBA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49" y="2449767"/>
            <a:ext cx="2520000" cy="25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95218EA-6048-4FB1-BC49-B7572262E194}"/>
              </a:ext>
            </a:extLst>
          </p:cNvPr>
          <p:cNvSpPr txBox="1"/>
          <p:nvPr/>
        </p:nvSpPr>
        <p:spPr>
          <a:xfrm>
            <a:off x="626602" y="1471823"/>
            <a:ext cx="1100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 분석의 결과 新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교통 집중 순찰 구역은 다음과 같다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B7457-FACF-49CF-97B9-ECF5E78E7E23}"/>
              </a:ext>
            </a:extLst>
          </p:cNvPr>
          <p:cNvSpPr txBox="1"/>
          <p:nvPr/>
        </p:nvSpPr>
        <p:spPr>
          <a:xfrm>
            <a:off x="530942" y="5858871"/>
            <a:ext cx="11006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교통 신고에 영향을 미치는 변수들이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모여있는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곳으로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순찰 대상 구역이다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695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A4A9B-3B8A-4D49-9C8D-7ED41174933B}"/>
              </a:ext>
            </a:extLst>
          </p:cNvPr>
          <p:cNvSpPr txBox="1"/>
          <p:nvPr/>
        </p:nvSpPr>
        <p:spPr>
          <a:xfrm>
            <a:off x="626603" y="1025041"/>
            <a:ext cx="4184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CA827382-B854-487C-A340-12505D3B8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3" y="2506708"/>
            <a:ext cx="1410870" cy="13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E7184A04-3F29-4C9F-A563-C26ECF77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39" y="3835338"/>
            <a:ext cx="1410870" cy="13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DD9C1F-5195-484C-B9DA-1EA2E46E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1" y="5316440"/>
            <a:ext cx="1410870" cy="13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C3ED5D-E792-4E40-B2FA-F42658D516BC}"/>
              </a:ext>
            </a:extLst>
          </p:cNvPr>
          <p:cNvSpPr txBox="1"/>
          <p:nvPr/>
        </p:nvSpPr>
        <p:spPr>
          <a:xfrm>
            <a:off x="1940596" y="5268071"/>
            <a:ext cx="3437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클수록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많을수록</a:t>
            </a:r>
            <a:r>
              <a:rPr lang="en-US" altLang="ko-KR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치안신고 건수가 증가한다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CCTV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가 적을수록 치안신고를 늘리는 데 영향을 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CCTV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가 많을수록 치안신고가 증가하며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개수가 적을수록 해당 변수들이 치안신고를 증가시키는 요인이 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404751-0E1B-4C4C-A04F-366DAECDFBFA}"/>
              </a:ext>
            </a:extLst>
          </p:cNvPr>
          <p:cNvSpPr txBox="1"/>
          <p:nvPr/>
        </p:nvSpPr>
        <p:spPr>
          <a:xfrm>
            <a:off x="1927583" y="3931550"/>
            <a:ext cx="34276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생활권 지역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병원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개수가 많고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크기가 클수록 치안신고가 증가한다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적을수록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작을수록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CCTV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가 적을수록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개수가 적을수록 이 변수들이 치안신고를 증가시키는 주요 요인이 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EC90AE-8C7D-430A-A635-7E4EB7DACA05}"/>
              </a:ext>
            </a:extLst>
          </p:cNvPr>
          <p:cNvSpPr txBox="1"/>
          <p:nvPr/>
        </p:nvSpPr>
        <p:spPr>
          <a:xfrm>
            <a:off x="1933130" y="2747249"/>
            <a:ext cx="34446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가 많고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클수록 치안신고가 증가했다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병원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적게 분포하고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적은 곳에서 각 변수들이 치안신고 건수를 늘리므로 인력을 해당 지역들 근처에 집중 배치한다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97E62854-3CA1-4AD8-9531-9C57E32A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5" y="1174107"/>
            <a:ext cx="1440000" cy="140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3A67DDA-9FC5-42C9-9B45-878B3B3C61C9}"/>
              </a:ext>
            </a:extLst>
          </p:cNvPr>
          <p:cNvSpPr txBox="1"/>
          <p:nvPr/>
        </p:nvSpPr>
        <p:spPr>
          <a:xfrm>
            <a:off x="1901070" y="1497173"/>
            <a:ext cx="3559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많을수록 치안신고가 증가한다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병원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밀도가 작은 지역에는 병원 개수에 대한 치안신고가 많은 편이므로 주의를 요한다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D9A93BD-E27D-4705-B1FF-E0E537F76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0"/>
          <a:stretch/>
        </p:blipFill>
        <p:spPr bwMode="auto">
          <a:xfrm>
            <a:off x="9451741" y="1241616"/>
            <a:ext cx="1260000" cy="11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7C5684B-8B90-4637-AEBF-DCB981C04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2694" r="-1208" b="-2694"/>
          <a:stretch/>
        </p:blipFill>
        <p:spPr bwMode="auto">
          <a:xfrm>
            <a:off x="5347284" y="1233692"/>
            <a:ext cx="1260000" cy="126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4B5BA7A8-4242-4761-B3DB-818963F76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"/>
          <a:stretch/>
        </p:blipFill>
        <p:spPr bwMode="auto">
          <a:xfrm>
            <a:off x="8076168" y="1243938"/>
            <a:ext cx="1260000" cy="12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2980A407-7F4F-4D40-A181-CB0FF87B8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"/>
          <a:stretch/>
        </p:blipFill>
        <p:spPr bwMode="auto">
          <a:xfrm>
            <a:off x="6676813" y="1230370"/>
            <a:ext cx="1260000" cy="121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D8D36B75-CB0E-45AF-8A8B-4329EE28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"/>
          <a:stretch/>
        </p:blipFill>
        <p:spPr bwMode="auto">
          <a:xfrm>
            <a:off x="10774389" y="1249929"/>
            <a:ext cx="1260000" cy="12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610145B-D031-446E-A5E6-3977D1512A41}"/>
              </a:ext>
            </a:extLst>
          </p:cNvPr>
          <p:cNvSpPr txBox="1"/>
          <p:nvPr/>
        </p:nvSpPr>
        <p:spPr>
          <a:xfrm>
            <a:off x="5345872" y="1103145"/>
            <a:ext cx="14089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049FC6-3527-454B-A8BB-29ED86A3FC6D}"/>
              </a:ext>
            </a:extLst>
          </p:cNvPr>
          <p:cNvSpPr txBox="1"/>
          <p:nvPr/>
        </p:nvSpPr>
        <p:spPr>
          <a:xfrm>
            <a:off x="6719018" y="1105126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19C19C-7EC3-4B10-8EA7-8E49ACE1DE17}"/>
              </a:ext>
            </a:extLst>
          </p:cNvPr>
          <p:cNvSpPr txBox="1"/>
          <p:nvPr/>
        </p:nvSpPr>
        <p:spPr>
          <a:xfrm>
            <a:off x="8096178" y="1107202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218DFE-E983-4C0B-87CD-1F9A0B13D06E}"/>
              </a:ext>
            </a:extLst>
          </p:cNvPr>
          <p:cNvSpPr txBox="1"/>
          <p:nvPr/>
        </p:nvSpPr>
        <p:spPr>
          <a:xfrm>
            <a:off x="9415850" y="1113098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DE2F48-540C-4E6A-B6E2-FD2BF3D6F415}"/>
              </a:ext>
            </a:extLst>
          </p:cNvPr>
          <p:cNvSpPr txBox="1"/>
          <p:nvPr/>
        </p:nvSpPr>
        <p:spPr>
          <a:xfrm>
            <a:off x="10793010" y="1105126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병원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6A7B7E-48DE-47C9-BAF5-5EF7EBE15F3A}"/>
              </a:ext>
            </a:extLst>
          </p:cNvPr>
          <p:cNvSpPr txBox="1"/>
          <p:nvPr/>
        </p:nvSpPr>
        <p:spPr>
          <a:xfrm>
            <a:off x="5385230" y="2506842"/>
            <a:ext cx="14089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초중고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14FB61-318E-48D5-8638-D12261C35B7B}"/>
              </a:ext>
            </a:extLst>
          </p:cNvPr>
          <p:cNvSpPr txBox="1"/>
          <p:nvPr/>
        </p:nvSpPr>
        <p:spPr>
          <a:xfrm>
            <a:off x="6758376" y="2508823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상업지역면적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5CDB2B-02EB-4E60-AEB0-C0F96C1BA824}"/>
              </a:ext>
            </a:extLst>
          </p:cNvPr>
          <p:cNvSpPr txBox="1"/>
          <p:nvPr/>
        </p:nvSpPr>
        <p:spPr>
          <a:xfrm>
            <a:off x="8057276" y="2500851"/>
            <a:ext cx="14165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병원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2F2E44-9ABA-4DCA-BF3B-E3347D3E6A6A}"/>
              </a:ext>
            </a:extLst>
          </p:cNvPr>
          <p:cNvSpPr txBox="1"/>
          <p:nvPr/>
        </p:nvSpPr>
        <p:spPr>
          <a:xfrm>
            <a:off x="9455208" y="2516795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유흥주점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58FEEB-0ACB-450F-81FD-9B078DEFD355}"/>
              </a:ext>
            </a:extLst>
          </p:cNvPr>
          <p:cNvSpPr txBox="1"/>
          <p:nvPr/>
        </p:nvSpPr>
        <p:spPr>
          <a:xfrm>
            <a:off x="10729214" y="2508823"/>
            <a:ext cx="14414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396" name="Picture 12">
            <a:extLst>
              <a:ext uri="{FF2B5EF4-FFF2-40B4-BE49-F238E27FC236}">
                <a16:creationId xmlns:a16="http://schemas.microsoft.com/office/drawing/2014/main" id="{739A2C6E-29CC-4164-BD1F-B7C16009F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/>
          <a:stretch/>
        </p:blipFill>
        <p:spPr bwMode="auto">
          <a:xfrm>
            <a:off x="5307237" y="2664431"/>
            <a:ext cx="1260000" cy="11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>
            <a:extLst>
              <a:ext uri="{FF2B5EF4-FFF2-40B4-BE49-F238E27FC236}">
                <a16:creationId xmlns:a16="http://schemas.microsoft.com/office/drawing/2014/main" id="{8CB4FED3-C919-4182-A701-4EB6B7738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1"/>
          <a:stretch/>
        </p:blipFill>
        <p:spPr bwMode="auto">
          <a:xfrm>
            <a:off x="6637942" y="2672403"/>
            <a:ext cx="1260000" cy="11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B24CD456-9939-4B26-83A8-4583B89EA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"/>
          <a:stretch/>
        </p:blipFill>
        <p:spPr bwMode="auto">
          <a:xfrm>
            <a:off x="10754108" y="2656544"/>
            <a:ext cx="1260000" cy="12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>
            <a:extLst>
              <a:ext uri="{FF2B5EF4-FFF2-40B4-BE49-F238E27FC236}">
                <a16:creationId xmlns:a16="http://schemas.microsoft.com/office/drawing/2014/main" id="{4E18F331-5F37-4615-B163-46765B54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"/>
          <a:stretch/>
        </p:blipFill>
        <p:spPr bwMode="auto">
          <a:xfrm>
            <a:off x="8083608" y="2671103"/>
            <a:ext cx="1260000" cy="11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4" name="Picture 20">
            <a:extLst>
              <a:ext uri="{FF2B5EF4-FFF2-40B4-BE49-F238E27FC236}">
                <a16:creationId xmlns:a16="http://schemas.microsoft.com/office/drawing/2014/main" id="{9779C77C-4834-4C26-BAAE-E7D919F69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"/>
          <a:stretch/>
        </p:blipFill>
        <p:spPr bwMode="auto">
          <a:xfrm>
            <a:off x="9441554" y="2668627"/>
            <a:ext cx="1260000" cy="117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07FF0C1-6F58-45EE-84C1-BAF0ECA5B9FD}"/>
              </a:ext>
            </a:extLst>
          </p:cNvPr>
          <p:cNvSpPr txBox="1"/>
          <p:nvPr/>
        </p:nvSpPr>
        <p:spPr>
          <a:xfrm>
            <a:off x="5345872" y="3920049"/>
            <a:ext cx="14089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4CCD73B-D9BC-4CF2-9AD8-FE73D42FEF87}"/>
              </a:ext>
            </a:extLst>
          </p:cNvPr>
          <p:cNvSpPr txBox="1"/>
          <p:nvPr/>
        </p:nvSpPr>
        <p:spPr>
          <a:xfrm>
            <a:off x="6719018" y="3922030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병원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69F9F1-FFD6-4D9F-8160-08454D071CF4}"/>
              </a:ext>
            </a:extLst>
          </p:cNvPr>
          <p:cNvSpPr txBox="1"/>
          <p:nvPr/>
        </p:nvSpPr>
        <p:spPr>
          <a:xfrm>
            <a:off x="8015857" y="3896556"/>
            <a:ext cx="14414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158E627-158E-4EFC-9D80-64B9D0C817F7}"/>
              </a:ext>
            </a:extLst>
          </p:cNvPr>
          <p:cNvSpPr txBox="1"/>
          <p:nvPr/>
        </p:nvSpPr>
        <p:spPr>
          <a:xfrm>
            <a:off x="5033343" y="5319532"/>
            <a:ext cx="18858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년이상건축물비율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A418C6-ABCD-46F8-927E-BFE5C68375B2}"/>
              </a:ext>
            </a:extLst>
          </p:cNvPr>
          <p:cNvSpPr txBox="1"/>
          <p:nvPr/>
        </p:nvSpPr>
        <p:spPr>
          <a:xfrm>
            <a:off x="6754864" y="5311844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유흥주점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3B9E1B-6EA5-44E0-B935-1E7A5E99AF88}"/>
              </a:ext>
            </a:extLst>
          </p:cNvPr>
          <p:cNvSpPr txBox="1"/>
          <p:nvPr/>
        </p:nvSpPr>
        <p:spPr>
          <a:xfrm>
            <a:off x="8053764" y="5303872"/>
            <a:ext cx="14165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CCTV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E318DB3-751C-446E-94F4-C1DF305BD382}"/>
              </a:ext>
            </a:extLst>
          </p:cNvPr>
          <p:cNvSpPr txBox="1"/>
          <p:nvPr/>
        </p:nvSpPr>
        <p:spPr>
          <a:xfrm>
            <a:off x="9451696" y="5319816"/>
            <a:ext cx="13382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치안센터</a:t>
            </a:r>
            <a:r>
              <a:rPr lang="ko-KR" altLang="en-US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핫스팟</a:t>
            </a:r>
            <a:r>
              <a:rPr lang="en-US" altLang="ko-KR" sz="8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406" name="Picture 22">
            <a:extLst>
              <a:ext uri="{FF2B5EF4-FFF2-40B4-BE49-F238E27FC236}">
                <a16:creationId xmlns:a16="http://schemas.microsoft.com/office/drawing/2014/main" id="{4E74AE88-F4F1-4101-8619-83242C87A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/>
          <a:stretch/>
        </p:blipFill>
        <p:spPr bwMode="auto">
          <a:xfrm>
            <a:off x="5304862" y="4038585"/>
            <a:ext cx="1260000" cy="120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8" name="Picture 24">
            <a:extLst>
              <a:ext uri="{FF2B5EF4-FFF2-40B4-BE49-F238E27FC236}">
                <a16:creationId xmlns:a16="http://schemas.microsoft.com/office/drawing/2014/main" id="{CC7A0EB9-6B30-43A2-AA35-2474BFA3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" b="1"/>
          <a:stretch/>
        </p:blipFill>
        <p:spPr bwMode="auto">
          <a:xfrm>
            <a:off x="6687941" y="4043025"/>
            <a:ext cx="1260000" cy="119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0" name="Picture 26">
            <a:extLst>
              <a:ext uri="{FF2B5EF4-FFF2-40B4-BE49-F238E27FC236}">
                <a16:creationId xmlns:a16="http://schemas.microsoft.com/office/drawing/2014/main" id="{D6CBA7FD-923C-4A1D-A7AE-9562CF1A3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"/>
          <a:stretch/>
        </p:blipFill>
        <p:spPr bwMode="auto">
          <a:xfrm>
            <a:off x="8058269" y="4051588"/>
            <a:ext cx="1260000" cy="118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2" name="Picture 28">
            <a:extLst>
              <a:ext uri="{FF2B5EF4-FFF2-40B4-BE49-F238E27FC236}">
                <a16:creationId xmlns:a16="http://schemas.microsoft.com/office/drawing/2014/main" id="{A68D5A42-7BEA-46CA-BC29-BAC3B6B79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4"/>
          <a:stretch/>
        </p:blipFill>
        <p:spPr bwMode="auto">
          <a:xfrm>
            <a:off x="9490825" y="5454080"/>
            <a:ext cx="1260000" cy="12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4" name="Picture 30">
            <a:extLst>
              <a:ext uri="{FF2B5EF4-FFF2-40B4-BE49-F238E27FC236}">
                <a16:creationId xmlns:a16="http://schemas.microsoft.com/office/drawing/2014/main" id="{45691056-113A-4D6C-8547-173E34B77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 bwMode="auto">
          <a:xfrm>
            <a:off x="8067266" y="5457001"/>
            <a:ext cx="1260000" cy="120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6" name="Picture 32">
            <a:extLst>
              <a:ext uri="{FF2B5EF4-FFF2-40B4-BE49-F238E27FC236}">
                <a16:creationId xmlns:a16="http://schemas.microsoft.com/office/drawing/2014/main" id="{21F8582E-91F1-49E9-8FDA-AD4AF66DF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/>
          <a:stretch/>
        </p:blipFill>
        <p:spPr bwMode="auto">
          <a:xfrm>
            <a:off x="6745051" y="5467832"/>
            <a:ext cx="1260000" cy="120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8" name="Picture 34">
            <a:extLst>
              <a:ext uri="{FF2B5EF4-FFF2-40B4-BE49-F238E27FC236}">
                <a16:creationId xmlns:a16="http://schemas.microsoft.com/office/drawing/2014/main" id="{4CBE26BC-A264-4D50-AA79-3859FC9A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/>
          <a:stretch/>
        </p:blipFill>
        <p:spPr bwMode="auto">
          <a:xfrm>
            <a:off x="5355786" y="5458347"/>
            <a:ext cx="1260000" cy="120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D936966-77C2-4A2D-91AC-659019EFBC2A}"/>
              </a:ext>
            </a:extLst>
          </p:cNvPr>
          <p:cNvCxnSpPr/>
          <p:nvPr/>
        </p:nvCxnSpPr>
        <p:spPr>
          <a:xfrm>
            <a:off x="950446" y="2526487"/>
            <a:ext cx="9778768" cy="0"/>
          </a:xfrm>
          <a:prstGeom prst="line">
            <a:avLst/>
          </a:prstGeom>
          <a:ln>
            <a:solidFill>
              <a:srgbClr val="CEE1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CFE4EB-80C8-4A2E-BC96-CD175938D6BC}"/>
              </a:ext>
            </a:extLst>
          </p:cNvPr>
          <p:cNvCxnSpPr/>
          <p:nvPr/>
        </p:nvCxnSpPr>
        <p:spPr>
          <a:xfrm>
            <a:off x="975340" y="3879298"/>
            <a:ext cx="9778768" cy="0"/>
          </a:xfrm>
          <a:prstGeom prst="line">
            <a:avLst/>
          </a:prstGeom>
          <a:ln>
            <a:solidFill>
              <a:srgbClr val="CEE1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6C6B9AD-BCC6-4647-87E8-0EFF15E3591D}"/>
              </a:ext>
            </a:extLst>
          </p:cNvPr>
          <p:cNvCxnSpPr/>
          <p:nvPr/>
        </p:nvCxnSpPr>
        <p:spPr>
          <a:xfrm>
            <a:off x="975340" y="5274177"/>
            <a:ext cx="9778768" cy="0"/>
          </a:xfrm>
          <a:prstGeom prst="line">
            <a:avLst/>
          </a:prstGeom>
          <a:ln>
            <a:solidFill>
              <a:srgbClr val="CEE1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6319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547C15-1596-4CCB-AB4B-09B827E6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49" y="2367394"/>
            <a:ext cx="2520000" cy="25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8B5822A-C294-4C38-B79F-48342CAA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95" y="2361022"/>
            <a:ext cx="2520000" cy="25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659FB5A8-1055-4C39-AF9D-7EAFFE2B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7" y="2361023"/>
            <a:ext cx="2520000" cy="25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8AE51516-43B9-4DDF-86C0-456706158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728" y="2367394"/>
            <a:ext cx="2520000" cy="25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C2CC1B-B4EB-4568-839F-3B14477437C8}"/>
              </a:ext>
            </a:extLst>
          </p:cNvPr>
          <p:cNvSpPr txBox="1"/>
          <p:nvPr/>
        </p:nvSpPr>
        <p:spPr>
          <a:xfrm>
            <a:off x="6512163" y="4986067"/>
            <a:ext cx="2352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생활권 지역</a:t>
            </a:r>
            <a:endParaRPr lang="en-US" altLang="ko-KR" sz="10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치안 순찰 구역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10424D-CB15-4E0B-B3E0-B782985D43B3}"/>
              </a:ext>
            </a:extLst>
          </p:cNvPr>
          <p:cNvSpPr txBox="1"/>
          <p:nvPr/>
        </p:nvSpPr>
        <p:spPr>
          <a:xfrm>
            <a:off x="9305379" y="4986067"/>
            <a:ext cx="2453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endParaRPr lang="en-US" altLang="ko-KR" sz="10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치안 순찰 구역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EDB8F1-5698-44E8-91A5-BB299AA4E363}"/>
              </a:ext>
            </a:extLst>
          </p:cNvPr>
          <p:cNvSpPr txBox="1"/>
          <p:nvPr/>
        </p:nvSpPr>
        <p:spPr>
          <a:xfrm>
            <a:off x="933010" y="4986067"/>
            <a:ext cx="19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endParaRPr lang="en-US" altLang="ko-KR" sz="10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치안 순찰 구역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39429C-A081-429C-B549-51C73EE0085D}"/>
              </a:ext>
            </a:extLst>
          </p:cNvPr>
          <p:cNvSpPr txBox="1"/>
          <p:nvPr/>
        </p:nvSpPr>
        <p:spPr>
          <a:xfrm>
            <a:off x="3779166" y="4986067"/>
            <a:ext cx="19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endParaRPr lang="en-US" altLang="ko-KR" sz="10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치안 순찰 구역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1B9870-50B7-4861-998D-A45897B57C95}"/>
              </a:ext>
            </a:extLst>
          </p:cNvPr>
          <p:cNvSpPr txBox="1"/>
          <p:nvPr/>
        </p:nvSpPr>
        <p:spPr>
          <a:xfrm>
            <a:off x="626602" y="1471823"/>
            <a:ext cx="1100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공간적 분석의 결과 新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치안 집중 순찰 구역은 다음과 같다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8738D-2047-401A-B289-B10A764FDC7B}"/>
              </a:ext>
            </a:extLst>
          </p:cNvPr>
          <p:cNvSpPr txBox="1"/>
          <p:nvPr/>
        </p:nvSpPr>
        <p:spPr>
          <a:xfrm>
            <a:off x="530942" y="5858871"/>
            <a:ext cx="11006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핫스팟은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치안 신고에 영향을 미치는 변수들이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모여있는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곳으로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순찰 대상 구역이다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5719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A4A9B-3B8A-4D49-9C8D-7ED41174933B}"/>
              </a:ext>
            </a:extLst>
          </p:cNvPr>
          <p:cNvSpPr txBox="1"/>
          <p:nvPr/>
        </p:nvSpPr>
        <p:spPr>
          <a:xfrm>
            <a:off x="626603" y="1025041"/>
            <a:ext cx="10724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도시설계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A0647F4-EB9C-4772-8555-1419FAB7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3" y="4060099"/>
            <a:ext cx="2520000" cy="24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F2C066B-3AA0-4ABA-8838-1E3A76163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690" y="1440539"/>
            <a:ext cx="2520000" cy="24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DDD4C30-B90B-4D61-905C-54434CC7E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669" y="4060099"/>
            <a:ext cx="2520000" cy="24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D0E0F34-F2D1-4D62-8E3B-AE1236F8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3" y="1440539"/>
            <a:ext cx="2520000" cy="24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C93E60-183D-4A86-873D-56787E9483D1}"/>
              </a:ext>
            </a:extLst>
          </p:cNvPr>
          <p:cNvSpPr txBox="1"/>
          <p:nvPr/>
        </p:nvSpPr>
        <p:spPr>
          <a:xfrm>
            <a:off x="2653298" y="2103918"/>
            <a:ext cx="339685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endParaRPr lang="en-US" altLang="ko-KR" sz="14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생활권 지역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많을수록 교통신고 건수가 감소한다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스포츠시설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적은 곳에서 그 변수에 따른 치안신고 건수가 감소하므로 해당 지역에 건설할 때 유의한다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F00B4E-6D61-43DA-AF47-E2B106B70E11}"/>
              </a:ext>
            </a:extLst>
          </p:cNvPr>
          <p:cNvSpPr txBox="1"/>
          <p:nvPr/>
        </p:nvSpPr>
        <p:spPr>
          <a:xfrm>
            <a:off x="2697362" y="4506113"/>
            <a:ext cx="339685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준 생활권 지역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많을수록 교통신고 건수가 적다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많을수록 치안신고 건수가 감소한다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해당 건축물을 건설할 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점을 유의한다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68B607-76ED-4906-AAE4-E9E102B5F7A7}"/>
              </a:ext>
            </a:extLst>
          </p:cNvPr>
          <p:cNvSpPr txBox="1"/>
          <p:nvPr/>
        </p:nvSpPr>
        <p:spPr>
          <a:xfrm>
            <a:off x="8182204" y="2097682"/>
            <a:ext cx="382557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생활권 지역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녹지 생활권 지역의 경우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많을수록 교통신고 건수를 줄인다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신호등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적은 지역에서 이 변수들이 교통신고 건수를 더 감소시키므로 해당 지역들에 세 시설을 건설하는 것이 교통신고 건수에 좋은 영향을 미칠 것이다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8821BA-DF8D-46CC-BA73-4B027F696C16}"/>
              </a:ext>
            </a:extLst>
          </p:cNvPr>
          <p:cNvSpPr txBox="1"/>
          <p:nvPr/>
        </p:nvSpPr>
        <p:spPr>
          <a:xfrm>
            <a:off x="8182204" y="4224084"/>
            <a:ext cx="3825575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sz="14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endParaRPr lang="en-US" altLang="ko-KR" sz="1400" b="1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혼합 생활권 지역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교육환경보호구역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 많을수록 교통신고가 감소한다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업무시설은 치안신고 또한 감소시키므로 좋은 시설이라고 볼 수 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공동주거건축물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 밀도가 적은 곳에서 그 변수는 교통사고를 감소시키는 요인이었다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군집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주거지역면적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은 교통신고를 줄이고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주거용도용적률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크기가 작은 곳에서 그 값이 치안신고를 줄이는 데 도움을 줄 수 있을 것이다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85964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212B619-3952-41DE-9E40-D3E3F21AD013}"/>
              </a:ext>
            </a:extLst>
          </p:cNvPr>
          <p:cNvSpPr/>
          <p:nvPr/>
        </p:nvSpPr>
        <p:spPr>
          <a:xfrm>
            <a:off x="7867845" y="1025040"/>
            <a:ext cx="4184455" cy="5760000"/>
          </a:xfrm>
          <a:prstGeom prst="roundRect">
            <a:avLst>
              <a:gd name="adj" fmla="val 8867"/>
            </a:avLst>
          </a:prstGeom>
          <a:solidFill>
            <a:srgbClr val="CE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A4A9B-3B8A-4D49-9C8D-7ED41174933B}"/>
              </a:ext>
            </a:extLst>
          </p:cNvPr>
          <p:cNvSpPr txBox="1"/>
          <p:nvPr/>
        </p:nvSpPr>
        <p:spPr>
          <a:xfrm>
            <a:off x="626603" y="1025041"/>
            <a:ext cx="418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시민 참여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D085-908B-453B-9D3C-4BF8E57AFE22}"/>
              </a:ext>
            </a:extLst>
          </p:cNvPr>
          <p:cNvSpPr txBox="1"/>
          <p:nvPr/>
        </p:nvSpPr>
        <p:spPr>
          <a:xfrm>
            <a:off x="491596" y="1681465"/>
            <a:ext cx="7376249" cy="458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맞춤형 신고 서비스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선행연구에 따르면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시민 참여도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체감안전도 향상의 영향을 미친다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전용 </a:t>
            </a:r>
            <a:r>
              <a:rPr kumimoji="0" lang="ko-KR" altLang="en-US" sz="1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맞춤형 치안 어플리케이션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제작한다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</a:t>
            </a:r>
            <a:r>
              <a:rPr lang="ko-KR" altLang="en-US" sz="14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사건이 집중적으로 발생했던 장소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분석한 내용을 바탕으로 지도에 시각화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발생한 사건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실시간으로 업데이트하고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 과정을 업데이트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시간대별로 사건이 많이 발생한 장소에 대한 위험도를 산정하여 </a:t>
            </a:r>
            <a:r>
              <a:rPr lang="ko-KR" altLang="en-US" sz="14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시간대 </a:t>
            </a:r>
            <a:r>
              <a:rPr lang="en-US" altLang="ko-KR" sz="14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장소의 위험도를 지도에 시각화</a:t>
            </a:r>
            <a:endParaRPr lang="en-US" altLang="ko-KR" sz="14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쉽고 빠르게 </a:t>
            </a:r>
            <a:r>
              <a:rPr lang="ko-KR" altLang="en-US" sz="14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불편이나 위법을 신고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있는 창구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2DB076-FBA0-4915-83AE-7DB3CCEA0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71"/>
          <a:stretch/>
        </p:blipFill>
        <p:spPr>
          <a:xfrm>
            <a:off x="8668886" y="1383509"/>
            <a:ext cx="2658572" cy="1642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D73B4B-1276-4165-9CDB-85A547FD2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4"/>
          <a:stretch/>
        </p:blipFill>
        <p:spPr>
          <a:xfrm>
            <a:off x="8668886" y="3118017"/>
            <a:ext cx="2658572" cy="3902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ECDE85-14CD-4456-908B-4EE322AB9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"/>
          <a:stretch/>
        </p:blipFill>
        <p:spPr>
          <a:xfrm>
            <a:off x="8275320" y="3667425"/>
            <a:ext cx="1507864" cy="2692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C9521C-A517-4E34-9EB3-47D4ADD51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6"/>
          <a:stretch/>
        </p:blipFill>
        <p:spPr>
          <a:xfrm>
            <a:off x="10122131" y="3667424"/>
            <a:ext cx="1530142" cy="2692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39D8C8-DBAF-479D-A8A8-23948BC0BD51}"/>
              </a:ext>
            </a:extLst>
          </p:cNvPr>
          <p:cNvSpPr txBox="1"/>
          <p:nvPr/>
        </p:nvSpPr>
        <p:spPr>
          <a:xfrm>
            <a:off x="8855798" y="1099188"/>
            <a:ext cx="2184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000" b="1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크라임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매핑 서비스 화면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B287F4-5A52-4955-8096-CEB5498EF9CB}"/>
              </a:ext>
            </a:extLst>
          </p:cNvPr>
          <p:cNvSpPr txBox="1"/>
          <p:nvPr/>
        </p:nvSpPr>
        <p:spPr>
          <a:xfrm>
            <a:off x="8853605" y="6437736"/>
            <a:ext cx="23684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b="1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서울스마트</a:t>
            </a:r>
            <a:r>
              <a:rPr lang="ko-KR" altLang="en-US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불편신고 서비스 화면</a:t>
            </a:r>
            <a:r>
              <a:rPr lang="en-US" altLang="ko-KR" sz="1000" b="1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87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>
            <a:extLst>
              <a:ext uri="{FF2B5EF4-FFF2-40B4-BE49-F238E27FC236}">
                <a16:creationId xmlns:a16="http://schemas.microsoft.com/office/drawing/2014/main" id="{951CA861-4DBB-488B-98BA-6AB1959C6B95}"/>
              </a:ext>
            </a:extLst>
          </p:cNvPr>
          <p:cNvSpPr/>
          <p:nvPr/>
        </p:nvSpPr>
        <p:spPr>
          <a:xfrm>
            <a:off x="208828" y="346273"/>
            <a:ext cx="1514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결론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14" name="Rectangle 37">
            <a:extLst>
              <a:ext uri="{FF2B5EF4-FFF2-40B4-BE49-F238E27FC236}">
                <a16:creationId xmlns:a16="http://schemas.microsoft.com/office/drawing/2014/main" id="{FF757BC5-F2DB-41CE-B9A5-F4B64BA35E39}"/>
              </a:ext>
            </a:extLst>
          </p:cNvPr>
          <p:cNvSpPr/>
          <p:nvPr/>
        </p:nvSpPr>
        <p:spPr>
          <a:xfrm>
            <a:off x="1832927" y="318788"/>
            <a:ext cx="2160332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요약 및 분석 시사점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038D893D-8784-417E-9EE7-CD38766E0C45}"/>
              </a:ext>
            </a:extLst>
          </p:cNvPr>
          <p:cNvSpPr/>
          <p:nvPr/>
        </p:nvSpPr>
        <p:spPr>
          <a:xfrm>
            <a:off x="4267918" y="318788"/>
            <a:ext cx="2160331" cy="39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 및 한계점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EA4F02-C79D-4C7A-9949-B16D1A4AE25A}"/>
              </a:ext>
            </a:extLst>
          </p:cNvPr>
          <p:cNvCxnSpPr>
            <a:cxnSpLocks/>
          </p:cNvCxnSpPr>
          <p:nvPr/>
        </p:nvCxnSpPr>
        <p:spPr>
          <a:xfrm>
            <a:off x="4130589" y="387637"/>
            <a:ext cx="0" cy="255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>
            <a:extLst>
              <a:ext uri="{FF2B5EF4-FFF2-40B4-BE49-F238E27FC236}">
                <a16:creationId xmlns:a16="http://schemas.microsoft.com/office/drawing/2014/main" id="{118E3A1D-B6D2-496E-94F2-B130937D4CB7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6157A-8139-4632-9D4D-0F9E3E4C0D5C}"/>
              </a:ext>
            </a:extLst>
          </p:cNvPr>
          <p:cNvSpPr txBox="1"/>
          <p:nvPr/>
        </p:nvSpPr>
        <p:spPr>
          <a:xfrm>
            <a:off x="593903" y="1209272"/>
            <a:ext cx="369388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  <a:endParaRPr lang="en-US" altLang="ko-KR" sz="2000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516273-6A78-4A87-92B2-C3A5FD44B4E9}"/>
              </a:ext>
            </a:extLst>
          </p:cNvPr>
          <p:cNvSpPr txBox="1"/>
          <p:nvPr/>
        </p:nvSpPr>
        <p:spPr>
          <a:xfrm>
            <a:off x="6234832" y="1209272"/>
            <a:ext cx="369388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한계점</a:t>
            </a:r>
            <a:endParaRPr lang="en-US" altLang="ko-KR" sz="2000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D75CD4-4798-41CF-902B-D14A28A67B32}"/>
              </a:ext>
            </a:extLst>
          </p:cNvPr>
          <p:cNvSpPr/>
          <p:nvPr/>
        </p:nvSpPr>
        <p:spPr>
          <a:xfrm>
            <a:off x="593902" y="1877547"/>
            <a:ext cx="4892497" cy="925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신고 데이터와 다양한 공간 데이터를 활용한 스마트 치안으로 치안 정책의 지속성 및 발전 가능성 담보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416DA-D381-4418-AEB5-CDC2338B1437}"/>
              </a:ext>
            </a:extLst>
          </p:cNvPr>
          <p:cNvSpPr/>
          <p:nvPr/>
        </p:nvSpPr>
        <p:spPr>
          <a:xfrm>
            <a:off x="593902" y="3033943"/>
            <a:ext cx="4892497" cy="925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현장 경찰관의 경험 및 직관으로 수립되는 기존의 치안 정책을 보완하는 효율적인 치안 정책 설계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E6896E-F507-4684-9EB8-7ABF7FD9DA58}"/>
              </a:ext>
            </a:extLst>
          </p:cNvPr>
          <p:cNvSpPr/>
          <p:nvPr/>
        </p:nvSpPr>
        <p:spPr>
          <a:xfrm>
            <a:off x="593902" y="4190338"/>
            <a:ext cx="4892497" cy="925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교통과 치안 등 전반적인 경찰 활동에 대한 설계를 통해 수원시 시민들의 체감안전도 및 만족도 증진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8A6E93-B98A-4C49-B127-AE53B5E1D8BC}"/>
              </a:ext>
            </a:extLst>
          </p:cNvPr>
          <p:cNvSpPr/>
          <p:nvPr/>
        </p:nvSpPr>
        <p:spPr>
          <a:xfrm>
            <a:off x="593902" y="5346734"/>
            <a:ext cx="4892497" cy="925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2090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격자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공간회귀 모델링을 통해 격자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(gid)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공간 특성 및 수원시만의 지역 특성 파악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8DDCE52-D0D2-4274-A45D-0E4D6A6A5F11}"/>
              </a:ext>
            </a:extLst>
          </p:cNvPr>
          <p:cNvSpPr/>
          <p:nvPr/>
        </p:nvSpPr>
        <p:spPr>
          <a:xfrm>
            <a:off x="6332550" y="1877547"/>
            <a:ext cx="4892497" cy="9251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특정지역의 치안 특성에 유의미한 영향을 줄 수 있는 소득수준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외국인수 등 설명변수가 데이터 수집상 한계로 누락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79F146-CBBA-48B0-A475-867FA77F8564}"/>
              </a:ext>
            </a:extLst>
          </p:cNvPr>
          <p:cNvSpPr/>
          <p:nvPr/>
        </p:nvSpPr>
        <p:spPr>
          <a:xfrm>
            <a:off x="6332550" y="3033943"/>
            <a:ext cx="4892497" cy="9251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시간대와 같은 시계열적 특성을 반영해 모델을 구축하지 못하였고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탐색적 분석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(EDA)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제시하기에 그침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75052A-09B5-40D7-AA41-9F16D1F33DA0}"/>
              </a:ext>
            </a:extLst>
          </p:cNvPr>
          <p:cNvSpPr txBox="1"/>
          <p:nvPr/>
        </p:nvSpPr>
        <p:spPr>
          <a:xfrm>
            <a:off x="6234832" y="4629475"/>
            <a:ext cx="369388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발전방향</a:t>
            </a:r>
            <a:endParaRPr lang="en-US" altLang="ko-KR" sz="2000" b="1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01BF67B-F18F-44E7-BB98-592A123BF391}"/>
              </a:ext>
            </a:extLst>
          </p:cNvPr>
          <p:cNvSpPr/>
          <p:nvPr/>
        </p:nvSpPr>
        <p:spPr>
          <a:xfrm>
            <a:off x="6332550" y="5356726"/>
            <a:ext cx="4892497" cy="925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시계열적 특성을 반영하는 시공간적 모델과 다양한 설명변수를 수집해 더욱 정밀한 분석 시스템을 구축 가능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19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D7925-C0F9-40C1-8281-C74FA2F612FC}"/>
              </a:ext>
            </a:extLst>
          </p:cNvPr>
          <p:cNvSpPr txBox="1">
            <a:spLocks/>
          </p:cNvSpPr>
          <p:nvPr/>
        </p:nvSpPr>
        <p:spPr>
          <a:xfrm>
            <a:off x="1524000" y="2710169"/>
            <a:ext cx="9144000" cy="11123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5186547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7">
            <a:extLst>
              <a:ext uri="{FF2B5EF4-FFF2-40B4-BE49-F238E27FC236}">
                <a16:creationId xmlns:a16="http://schemas.microsoft.com/office/drawing/2014/main" id="{24FD2496-7037-4114-8CD1-47BD014AC0DA}"/>
              </a:ext>
            </a:extLst>
          </p:cNvPr>
          <p:cNvSpPr/>
          <p:nvPr/>
        </p:nvSpPr>
        <p:spPr>
          <a:xfrm>
            <a:off x="208827" y="319712"/>
            <a:ext cx="3302933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참고문헌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Rectangle 37">
            <a:extLst>
              <a:ext uri="{FF2B5EF4-FFF2-40B4-BE49-F238E27FC236}">
                <a16:creationId xmlns:a16="http://schemas.microsoft.com/office/drawing/2014/main" id="{F56328FF-41E7-435D-9A94-80EBE48F63BB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F86E8-E9FC-40F1-BF15-95D9CC7B7E8E}"/>
              </a:ext>
            </a:extLst>
          </p:cNvPr>
          <p:cNvSpPr txBox="1"/>
          <p:nvPr/>
        </p:nvSpPr>
        <p:spPr>
          <a:xfrm>
            <a:off x="243813" y="1138135"/>
            <a:ext cx="11704373" cy="533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홍동숙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외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5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시공간 분석 기반 연쇄 범죄 거점 위치 예측 알고리즘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건설교통부 첨단도시기술개발사업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-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지능형국토정보기술혁신 사업과제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2008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정격석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외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(2010),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시공간검정통계량을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이용한 도시범죄의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핫스팟분석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한국지리정보학회지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pp. 14-28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Christopher D. Maxwell, </a:t>
            </a:r>
            <a:r>
              <a:rPr lang="en-US" altLang="ko-KR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Jinseong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Cheong, Finding Crime Hot Spots in a Midsized Midwestern City in North America: Physical Disorder as a Proxy Measure for Underlying Population at Risk,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한국 범죄학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2010 4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김주환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(2014.6),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탐색적 공간데이터 분석을 통한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CPTED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장비 위치 설계 방안에 대한 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한성대학교 대학원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박사학위 논문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정철우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정진성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(20217),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체감안전 영향요인 분석 및 개선에 대한 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한국경찰연구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16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endParaRPr lang="en-US" altLang="ko-KR" sz="1200" dirty="0">
              <a:latin typeface="210 굴림 050" panose="02020603020101020101" pitchFamily="18" charset="-127"/>
              <a:ea typeface="210 굴림 0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조준택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(2019),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경찰활동과 체감안전도 관련 주민들의 인식에 대한 예비적 분석과 자치경찰제에 대한 시사점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한국경찰연구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18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endParaRPr lang="en-US" altLang="ko-KR" sz="1200" dirty="0">
              <a:latin typeface="210 굴림 050" panose="02020603020101020101" pitchFamily="18" charset="-127"/>
              <a:ea typeface="210 굴림 0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임용환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이창원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(2018).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우리나라 치안정책의 변동요인에 관한 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정책분석평가학회보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28(2)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정재훈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이병도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(2017),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체감안전도 변화에 관한 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한국경찰학회보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19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방준성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4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지능형 치안 서비스 기술 동향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한국전자통신연구원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(2019)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김현중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이성우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수도권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5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대 범죄의 결정요인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: Mixed GWR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모형의 적용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서울도시연구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4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2011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정경석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외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[GIS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와 공간통계기법을 이용한 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공간적 도시범죄 패턴 및 범죄발생 영향요인 분석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한국지리정보학회지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2009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정진성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강욱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도시지역의 사회구조적 특성과 살인범죄와의 인과관계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: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서울시 행정동을 중심으로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박성훈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김준호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범죄현상에 관한 사회생태학적 접근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형사정책연구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2012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김창규 외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[GIS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와 상관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회귀분석을 활용한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5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대 범죄의 특성분석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한국지형공간정보학회지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2014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장진희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[1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 가구와 범죄발생에 관한 연구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: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서울시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25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개 자치구 패널자료를 중심으로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서울도시연구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19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4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2018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김주환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남두희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[CPTED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기법을 통한 모니터링 시스템 설치 위치 시각화 결정법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2015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이승철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지역의 시설환경과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강력밤죄발생의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관계에 대한 탐색적 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김중곤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빅데이터 분석을 통한 순찰 및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112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신고 대응 효율화 모델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: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대구시의 사례를 중심으로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53832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8840D-DFAA-441B-BB39-B87678B45654}"/>
              </a:ext>
            </a:extLst>
          </p:cNvPr>
          <p:cNvSpPr txBox="1"/>
          <p:nvPr/>
        </p:nvSpPr>
        <p:spPr>
          <a:xfrm>
            <a:off x="291454" y="1113303"/>
            <a:ext cx="11704373" cy="533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박의준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임미화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전주시 빈집 핫스팟 지역 특성 분석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주택연구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28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2020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강호제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공간분석의 기초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최근린군집분석과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국지모란지수의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이해와 활용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국토연구원</a:t>
            </a:r>
            <a:endParaRPr lang="en-US" altLang="ko-KR" sz="1200" dirty="0">
              <a:latin typeface="210 굴림 050" panose="02020603020101020101" pitchFamily="18" charset="-127"/>
              <a:ea typeface="210 굴림 0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장문현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[GIS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와 공간통계기법을 활용한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도시쇠퇴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특성 분석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한국지역지리학회지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2016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서울의 범죄발생 특성과 안심도시 추진방안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서울연구원 정책리포트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161, 2014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김동근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윤영진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안건혁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토지이용에 따른 도시범죄에 대한 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국토계획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42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7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2007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정진성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곽대훈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지역사회의 생태학적 변인이 범죄율에 미치는 영향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: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성장곡선모형을 이용한 종단적 분석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형사정책연구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19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2008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박경래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외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5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범죄유발지역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·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공간에 대한 위험성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평가도고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개발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·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적용 및 정책대안에 관한연구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한국형사정책연구원 연구총서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이대성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이강훈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도시지역 특성과 범죄율과의 관계에 관한 연구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: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인구사회 경제적 요인을 중심으로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],2009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오미진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도시범죄에 영향을 미치는 도시환경특성에 관한 연구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: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서울시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5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대 범죄를 중심으로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홍익대학교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2011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강용길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지역경찰의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112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신고 대응 실태에 관한 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책임연구보고서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2015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홍세은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외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[112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신고 벡터화를 통한 텍스트 마이닝 기반의 군집분석과 이를 활용한 사건유형 간 유사성 탐색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경찰학연구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20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2020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이성우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조중구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공간적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환경적 요인이 범죄피해에 미치는 영향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서울도시연구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7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2006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박소랑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박재국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공간 빅데이터와 범죄통계자료를 이용한 범죄취약지 추출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2018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2020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스마트치안지능센터 데이터 분석연구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치안정책연구소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2020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치안 빅데이터 연구 시 분석 단위에 대한 검토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치안정책연구소 스마트치안지능센터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장광호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한국경찰의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ICT,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데이터 활용 스마트 치안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치안정책연구소 스마트치안지능센터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박성훈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[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범죄기회요인과 지역특성이 가구범죄피해에 미치는 영향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],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형사정책연구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권 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3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호</a:t>
            </a:r>
            <a:endParaRPr lang="en-US" altLang="ko-KR" sz="1200" dirty="0">
              <a:latin typeface="210 굴림 050" panose="02020603020101020101" pitchFamily="18" charset="-127"/>
              <a:ea typeface="210 굴림 0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박진옥 외 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2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인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공간 자료를 이용한 대기오염이 순환기계 건강에 미치는 영향 분석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전남대학교 통계학과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J Korean Soc Qual </a:t>
            </a:r>
            <a:r>
              <a:rPr lang="en-US" altLang="ko-KR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Manag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Vol. 44, No.3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강호제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시공간분석기법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: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시공간분석의 변화와 응용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국토연구원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, </a:t>
            </a:r>
            <a:r>
              <a:rPr lang="ko-KR" altLang="en-US" sz="1200" dirty="0" err="1">
                <a:latin typeface="210 굴림 050" panose="02020603020101020101" pitchFamily="18" charset="-127"/>
                <a:ea typeface="210 굴림 050" panose="02020603020101020101" pitchFamily="18" charset="-127"/>
              </a:rPr>
              <a:t>알기쉬운</a:t>
            </a:r>
            <a:r>
              <a:rPr lang="ko-KR" altLang="en-US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 연구방법론</a:t>
            </a:r>
            <a:r>
              <a:rPr lang="en-US" altLang="ko-KR" sz="1200" dirty="0">
                <a:latin typeface="210 굴림 050" panose="02020603020101020101" pitchFamily="18" charset="-127"/>
                <a:ea typeface="210 굴림 050" panose="02020603020101020101" pitchFamily="18" charset="-127"/>
              </a:rPr>
              <a:t>17</a:t>
            </a:r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24FD2496-7037-4114-8CD1-47BD014AC0DA}"/>
              </a:ext>
            </a:extLst>
          </p:cNvPr>
          <p:cNvSpPr/>
          <p:nvPr/>
        </p:nvSpPr>
        <p:spPr>
          <a:xfrm>
            <a:off x="208827" y="319712"/>
            <a:ext cx="3302933" cy="39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참고문헌</a:t>
            </a:r>
            <a:endParaRPr 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Rectangle 37">
            <a:extLst>
              <a:ext uri="{FF2B5EF4-FFF2-40B4-BE49-F238E27FC236}">
                <a16:creationId xmlns:a16="http://schemas.microsoft.com/office/drawing/2014/main" id="{F56328FF-41E7-435D-9A94-80EBE48F63BB}"/>
              </a:ext>
            </a:extLst>
          </p:cNvPr>
          <p:cNvSpPr/>
          <p:nvPr/>
        </p:nvSpPr>
        <p:spPr>
          <a:xfrm>
            <a:off x="9783184" y="293151"/>
            <a:ext cx="2408816" cy="44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Open Sans" panose="020B0606030504020204" pitchFamily="34" charset="0"/>
              </a:rPr>
              <a:t>C O M P A S</a:t>
            </a:r>
          </a:p>
        </p:txBody>
      </p:sp>
    </p:spTree>
    <p:extLst>
      <p:ext uri="{BB962C8B-B14F-4D97-AF65-F5344CB8AC3E}">
        <p14:creationId xmlns:p14="http://schemas.microsoft.com/office/powerpoint/2010/main" val="56668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10440</TotalTime>
  <Words>13616</Words>
  <Application>Microsoft Office PowerPoint</Application>
  <PresentationFormat>와이드스크린</PresentationFormat>
  <Paragraphs>1965</Paragraphs>
  <Slides>101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3" baseType="lpstr">
      <vt:lpstr>210 굴림 050</vt:lpstr>
      <vt:lpstr>Noto Sans KR Bold</vt:lpstr>
      <vt:lpstr>Noto Sans KR Medium</vt:lpstr>
      <vt:lpstr>나눔고딕 ExtraBold</vt:lpstr>
      <vt:lpstr>나눔스퀘어</vt:lpstr>
      <vt:lpstr>나눔스퀘어 Bold</vt:lpstr>
      <vt:lpstr>나눔스퀘어 ExtraBold</vt:lpstr>
      <vt:lpstr>나눔스퀘어_ac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김유빈</dc:creator>
  <cp:lastModifiedBy>금나연</cp:lastModifiedBy>
  <cp:revision>422</cp:revision>
  <dcterms:created xsi:type="dcterms:W3CDTF">2021-10-17T23:57:17Z</dcterms:created>
  <dcterms:modified xsi:type="dcterms:W3CDTF">2021-10-29T07:27:39Z</dcterms:modified>
</cp:coreProperties>
</file>